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27"/>
  </p:notesMasterIdLst>
  <p:sldIdLst>
    <p:sldId id="260" r:id="rId2"/>
    <p:sldId id="320" r:id="rId3"/>
    <p:sldId id="321" r:id="rId4"/>
    <p:sldId id="322" r:id="rId5"/>
    <p:sldId id="323" r:id="rId6"/>
    <p:sldId id="324" r:id="rId7"/>
    <p:sldId id="325" r:id="rId8"/>
    <p:sldId id="326" r:id="rId9"/>
    <p:sldId id="327" r:id="rId10"/>
    <p:sldId id="328" r:id="rId11"/>
    <p:sldId id="319" r:id="rId12"/>
    <p:sldId id="262" r:id="rId13"/>
    <p:sldId id="307" r:id="rId14"/>
    <p:sldId id="309" r:id="rId15"/>
    <p:sldId id="310" r:id="rId16"/>
    <p:sldId id="308" r:id="rId17"/>
    <p:sldId id="311" r:id="rId18"/>
    <p:sldId id="312" r:id="rId19"/>
    <p:sldId id="313" r:id="rId20"/>
    <p:sldId id="314" r:id="rId21"/>
    <p:sldId id="315" r:id="rId22"/>
    <p:sldId id="316" r:id="rId23"/>
    <p:sldId id="317" r:id="rId24"/>
    <p:sldId id="318" r:id="rId25"/>
    <p:sldId id="304" r:id="rId26"/>
  </p:sldIdLst>
  <p:sldSz cx="12192000" cy="6858000"/>
  <p:notesSz cx="6858000" cy="9144000"/>
  <p:embeddedFontLst>
    <p:embeddedFont>
      <p:font typeface="Calibri" panose="020F0502020204030204" pitchFamily="34" charset="0"/>
      <p:regular r:id="rId28"/>
      <p:bold r:id="rId29"/>
      <p:italic r:id="rId30"/>
      <p:boldItalic r:id="rId31"/>
    </p:embeddedFont>
    <p:embeddedFont>
      <p:font typeface="Helvetica Neue Light" panose="02000403000000020004"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2585"/>
  </p:normalViewPr>
  <p:slideViewPr>
    <p:cSldViewPr snapToGrid="0">
      <p:cViewPr varScale="1">
        <p:scale>
          <a:sx n="104" d="100"/>
          <a:sy n="104" d="100"/>
        </p:scale>
        <p:origin x="232" y="20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tiff>
</file>

<file path=ppt/media/image11.tiff>
</file>

<file path=ppt/media/image12.tiff>
</file>

<file path=ppt/media/image13.tiff>
</file>

<file path=ppt/media/image14.tiff>
</file>

<file path=ppt/media/image15.tiff>
</file>

<file path=ppt/media/image16.tiff>
</file>

<file path=ppt/media/image2.jp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4"/>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 name="Google Shape;23;p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rot="5400000">
            <a:off x="7516957" y="2571338"/>
            <a:ext cx="4787601" cy="26289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3"/>
          <p:cNvSpPr txBox="1">
            <a:spLocks noGrp="1"/>
          </p:cNvSpPr>
          <p:nvPr>
            <p:ph type="body" idx="1"/>
          </p:nvPr>
        </p:nvSpPr>
        <p:spPr>
          <a:xfrm rot="5400000">
            <a:off x="2307432" y="128167"/>
            <a:ext cx="4800600" cy="752951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3"/>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Content with Caption">
  <p:cSld name="1_Content with Caption">
    <p:bg>
      <p:bgPr>
        <a:solidFill>
          <a:schemeClr val="lt1"/>
        </a:solidFill>
        <a:effectLst/>
      </p:bgPr>
    </p:bg>
    <p:spTree>
      <p:nvGrpSpPr>
        <p:cNvPr id="1" name="Shape 63"/>
        <p:cNvGrpSpPr/>
        <p:nvPr/>
      </p:nvGrpSpPr>
      <p:grpSpPr>
        <a:xfrm>
          <a:off x="0" y="0"/>
          <a:ext cx="0" cy="0"/>
          <a:chOff x="0" y="0"/>
          <a:chExt cx="0" cy="0"/>
        </a:xfrm>
      </p:grpSpPr>
      <p:sp>
        <p:nvSpPr>
          <p:cNvPr id="64" name="Google Shape;64;p14"/>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Blank">
  <p:cSld name="1_Blank">
    <p:bg>
      <p:bgPr>
        <a:blipFill>
          <a:blip r:embed="rId2">
            <a:alphaModFix/>
          </a:blip>
          <a:stretch>
            <a:fillRect/>
          </a:stretch>
        </a:blipFill>
        <a:effectLst/>
      </p:bgPr>
    </p:bg>
    <p:spTree>
      <p:nvGrpSpPr>
        <p:cNvPr id="1" name="Shape 6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new section">
  <p:cSld name="new section">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829208" y="385645"/>
            <a:ext cx="8797678"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5"/>
          <p:cNvSpPr txBox="1">
            <a:spLocks noGrp="1"/>
          </p:cNvSpPr>
          <p:nvPr>
            <p:ph type="body" idx="1"/>
          </p:nvPr>
        </p:nvSpPr>
        <p:spPr>
          <a:xfrm>
            <a:off x="1973263" y="4756150"/>
            <a:ext cx="4122737" cy="1336675"/>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2400"/>
              <a:buFont typeface="Helvetica Neue Light"/>
              <a:buNone/>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952871"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
          <p:cNvSpPr txBox="1">
            <a:spLocks noGrp="1"/>
          </p:cNvSpPr>
          <p:nvPr>
            <p:ph type="body" idx="1"/>
          </p:nvPr>
        </p:nvSpPr>
        <p:spPr>
          <a:xfrm>
            <a:off x="828000" y="1528306"/>
            <a:ext cx="10512000" cy="4680000"/>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888888"/>
              </a:buClr>
              <a:buSzPts val="1800"/>
              <a:buFont typeface="Helvetica Neue Light"/>
              <a:buNone/>
              <a:defRPr sz="1800">
                <a:solidFill>
                  <a:srgbClr val="888888"/>
                </a:solidFill>
              </a:defRPr>
            </a:lvl1pPr>
            <a:lvl2pPr marL="914400" lvl="1" indent="-228600" algn="l">
              <a:lnSpc>
                <a:spcPct val="90000"/>
              </a:lnSpc>
              <a:spcBef>
                <a:spcPts val="500"/>
              </a:spcBef>
              <a:spcAft>
                <a:spcPts val="0"/>
              </a:spcAft>
              <a:buClr>
                <a:srgbClr val="888888"/>
              </a:buClr>
              <a:buSzPts val="2000"/>
              <a:buFont typeface="Helvetica Neue Light"/>
              <a:buNone/>
              <a:defRPr sz="2000">
                <a:solidFill>
                  <a:srgbClr val="888888"/>
                </a:solidFill>
              </a:defRPr>
            </a:lvl2pPr>
            <a:lvl3pPr marL="1371600" lvl="2" indent="-228600" algn="l">
              <a:lnSpc>
                <a:spcPct val="90000"/>
              </a:lnSpc>
              <a:spcBef>
                <a:spcPts val="500"/>
              </a:spcBef>
              <a:spcAft>
                <a:spcPts val="0"/>
              </a:spcAft>
              <a:buClr>
                <a:srgbClr val="888888"/>
              </a:buClr>
              <a:buSzPts val="1800"/>
              <a:buFont typeface="Helvetica Neue Light"/>
              <a:buNone/>
              <a:defRPr sz="1800">
                <a:solidFill>
                  <a:srgbClr val="888888"/>
                </a:solidFill>
              </a:defRPr>
            </a:lvl3pPr>
            <a:lvl4pPr marL="1828800" lvl="3" indent="-228600" algn="l">
              <a:lnSpc>
                <a:spcPct val="90000"/>
              </a:lnSpc>
              <a:spcBef>
                <a:spcPts val="500"/>
              </a:spcBef>
              <a:spcAft>
                <a:spcPts val="0"/>
              </a:spcAft>
              <a:buClr>
                <a:srgbClr val="888888"/>
              </a:buClr>
              <a:buSzPts val="1600"/>
              <a:buFont typeface="Helvetica Neue Light"/>
              <a:buNone/>
              <a:defRPr sz="1600">
                <a:solidFill>
                  <a:srgbClr val="888888"/>
                </a:solidFill>
              </a:defRPr>
            </a:lvl4pPr>
            <a:lvl5pPr marL="2286000" lvl="4" indent="-228600" algn="l">
              <a:lnSpc>
                <a:spcPct val="90000"/>
              </a:lnSpc>
              <a:spcBef>
                <a:spcPts val="500"/>
              </a:spcBef>
              <a:spcAft>
                <a:spcPts val="0"/>
              </a:spcAft>
              <a:buClr>
                <a:srgbClr val="888888"/>
              </a:buClr>
              <a:buSzPts val="1600"/>
              <a:buFont typeface="Helvetica Neue Light"/>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1"/>
        <p:cNvGrpSpPr/>
        <p:nvPr/>
      </p:nvGrpSpPr>
      <p:grpSpPr>
        <a:xfrm>
          <a:off x="0" y="0"/>
          <a:ext cx="0" cy="0"/>
          <a:chOff x="0" y="0"/>
          <a:chExt cx="0" cy="0"/>
        </a:xfrm>
      </p:grpSpPr>
      <p:sp>
        <p:nvSpPr>
          <p:cNvPr id="32" name="Google Shape;32;p7"/>
          <p:cNvSpPr txBox="1">
            <a:spLocks noGrp="1"/>
          </p:cNvSpPr>
          <p:nvPr>
            <p:ph type="body" idx="1"/>
          </p:nvPr>
        </p:nvSpPr>
        <p:spPr>
          <a:xfrm>
            <a:off x="838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7"/>
          <p:cNvSpPr txBox="1">
            <a:spLocks noGrp="1"/>
          </p:cNvSpPr>
          <p:nvPr>
            <p:ph type="body" idx="2"/>
          </p:nvPr>
        </p:nvSpPr>
        <p:spPr>
          <a:xfrm>
            <a:off x="6172200" y="1512000"/>
            <a:ext cx="5181600" cy="4781224"/>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7"/>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7"/>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954933" y="322261"/>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8"/>
          <p:cNvSpPr txBox="1">
            <a:spLocks noGrp="1"/>
          </p:cNvSpPr>
          <p:nvPr>
            <p:ph type="body" idx="1"/>
          </p:nvPr>
        </p:nvSpPr>
        <p:spPr>
          <a:xfrm>
            <a:off x="839788" y="1512000"/>
            <a:ext cx="5157787"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8"/>
          <p:cNvSpPr txBox="1">
            <a:spLocks noGrp="1"/>
          </p:cNvSpPr>
          <p:nvPr>
            <p:ph type="body" idx="2"/>
          </p:nvPr>
        </p:nvSpPr>
        <p:spPr>
          <a:xfrm>
            <a:off x="839788" y="2523567"/>
            <a:ext cx="5157787"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body" idx="3"/>
          </p:nvPr>
        </p:nvSpPr>
        <p:spPr>
          <a:xfrm>
            <a:off x="6172200" y="1512000"/>
            <a:ext cx="5183188" cy="823912"/>
          </a:xfrm>
          <a:prstGeom prst="rect">
            <a:avLst/>
          </a:prstGeom>
          <a:noFill/>
          <a:ln>
            <a:noFill/>
          </a:ln>
        </p:spPr>
        <p:txBody>
          <a:bodyPr spcFirstLastPara="1" wrap="square" lIns="90000" tIns="46800" rIns="91425" bIns="45700" anchor="ctr" anchorCtr="0"/>
          <a:lstStyle>
            <a:lvl1pPr marL="457200" lvl="0" indent="-228600" algn="l">
              <a:lnSpc>
                <a:spcPct val="90000"/>
              </a:lnSpc>
              <a:spcBef>
                <a:spcPts val="1000"/>
              </a:spcBef>
              <a:spcAft>
                <a:spcPts val="0"/>
              </a:spcAft>
              <a:buClr>
                <a:srgbClr val="F17E3A"/>
              </a:buClr>
              <a:buSzPts val="2400"/>
              <a:buFont typeface="Helvetica Neue Light"/>
              <a:buNone/>
              <a:defRPr sz="2400" b="0">
                <a:solidFill>
                  <a:srgbClr val="F17E3A"/>
                </a:solidFill>
              </a:defRPr>
            </a:lvl1pPr>
            <a:lvl2pPr marL="914400" lvl="1" indent="-228600" algn="l">
              <a:lnSpc>
                <a:spcPct val="90000"/>
              </a:lnSpc>
              <a:spcBef>
                <a:spcPts val="500"/>
              </a:spcBef>
              <a:spcAft>
                <a:spcPts val="0"/>
              </a:spcAft>
              <a:buClr>
                <a:srgbClr val="3F3F3F"/>
              </a:buClr>
              <a:buSzPts val="2000"/>
              <a:buFont typeface="Helvetica Neue Light"/>
              <a:buNone/>
              <a:defRPr sz="2000" b="1"/>
            </a:lvl2pPr>
            <a:lvl3pPr marL="1371600" lvl="2" indent="-228600" algn="l">
              <a:lnSpc>
                <a:spcPct val="90000"/>
              </a:lnSpc>
              <a:spcBef>
                <a:spcPts val="500"/>
              </a:spcBef>
              <a:spcAft>
                <a:spcPts val="0"/>
              </a:spcAft>
              <a:buClr>
                <a:srgbClr val="3F3F3F"/>
              </a:buClr>
              <a:buSzPts val="1800"/>
              <a:buFont typeface="Helvetica Neue Light"/>
              <a:buNone/>
              <a:defRPr sz="1800" b="1"/>
            </a:lvl3pPr>
            <a:lvl4pPr marL="1828800" lvl="3" indent="-228600" algn="l">
              <a:lnSpc>
                <a:spcPct val="90000"/>
              </a:lnSpc>
              <a:spcBef>
                <a:spcPts val="500"/>
              </a:spcBef>
              <a:spcAft>
                <a:spcPts val="0"/>
              </a:spcAft>
              <a:buClr>
                <a:srgbClr val="3F3F3F"/>
              </a:buClr>
              <a:buSzPts val="1600"/>
              <a:buFont typeface="Helvetica Neue Light"/>
              <a:buNone/>
              <a:defRPr sz="1600" b="1"/>
            </a:lvl4pPr>
            <a:lvl5pPr marL="2286000" lvl="4" indent="-228600" algn="l">
              <a:lnSpc>
                <a:spcPct val="90000"/>
              </a:lnSpc>
              <a:spcBef>
                <a:spcPts val="500"/>
              </a:spcBef>
              <a:spcAft>
                <a:spcPts val="0"/>
              </a:spcAft>
              <a:buClr>
                <a:srgbClr val="3F3F3F"/>
              </a:buClr>
              <a:buSzPts val="1600"/>
              <a:buFont typeface="Helvetica Neue Light"/>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8"/>
          <p:cNvSpPr txBox="1">
            <a:spLocks noGrp="1"/>
          </p:cNvSpPr>
          <p:nvPr>
            <p:ph type="body" idx="4"/>
          </p:nvPr>
        </p:nvSpPr>
        <p:spPr>
          <a:xfrm>
            <a:off x="6172200" y="2523565"/>
            <a:ext cx="5183188" cy="3767135"/>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a:solidFill>
                  <a:srgbClr val="3F3F3F"/>
                </a:solidFill>
              </a:defRPr>
            </a:lvl1pPr>
            <a:lvl2pPr marL="914400" lvl="1" indent="-368300" algn="l">
              <a:lnSpc>
                <a:spcPct val="90000"/>
              </a:lnSpc>
              <a:spcBef>
                <a:spcPts val="500"/>
              </a:spcBef>
              <a:spcAft>
                <a:spcPts val="0"/>
              </a:spcAft>
              <a:buClr>
                <a:srgbClr val="3F3F3F"/>
              </a:buClr>
              <a:buSzPts val="2200"/>
              <a:buFont typeface="Helvetica Neue Light"/>
              <a:buChar char="•"/>
              <a:defRPr>
                <a:solidFill>
                  <a:srgbClr val="3F3F3F"/>
                </a:solidFill>
              </a:defRPr>
            </a:lvl2pPr>
            <a:lvl3pPr marL="1371600" lvl="2" indent="-355600" algn="l">
              <a:lnSpc>
                <a:spcPct val="90000"/>
              </a:lnSpc>
              <a:spcBef>
                <a:spcPts val="500"/>
              </a:spcBef>
              <a:spcAft>
                <a:spcPts val="0"/>
              </a:spcAft>
              <a:buClr>
                <a:srgbClr val="3F3F3F"/>
              </a:buClr>
              <a:buSzPts val="2000"/>
              <a:buFont typeface="Helvetica Neue Light"/>
              <a:buChar char="•"/>
              <a:defRPr>
                <a:solidFill>
                  <a:srgbClr val="3F3F3F"/>
                </a:solidFill>
              </a:defRPr>
            </a:lvl3pPr>
            <a:lvl4pPr marL="1828800" lvl="3" indent="-342900" algn="l">
              <a:lnSpc>
                <a:spcPct val="90000"/>
              </a:lnSpc>
              <a:spcBef>
                <a:spcPts val="500"/>
              </a:spcBef>
              <a:spcAft>
                <a:spcPts val="0"/>
              </a:spcAft>
              <a:buClr>
                <a:srgbClr val="3F3F3F"/>
              </a:buClr>
              <a:buSzPts val="1800"/>
              <a:buFont typeface="Helvetica Neue Light"/>
              <a:buChar char="•"/>
              <a:defRPr>
                <a:solidFill>
                  <a:srgbClr val="3F3F3F"/>
                </a:solidFill>
              </a:defRPr>
            </a:lvl4pPr>
            <a:lvl5pPr marL="2286000" lvl="4" indent="-330200" algn="l">
              <a:lnSpc>
                <a:spcPct val="90000"/>
              </a:lnSpc>
              <a:spcBef>
                <a:spcPts val="500"/>
              </a:spcBef>
              <a:spcAft>
                <a:spcPts val="0"/>
              </a:spcAft>
              <a:buClr>
                <a:srgbClr val="3F3F3F"/>
              </a:buClr>
              <a:buSzPts val="1600"/>
              <a:buFont typeface="Helvetica Neue Light"/>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8"/>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3"/>
        <p:cNvGrpSpPr/>
        <p:nvPr/>
      </p:nvGrpSpPr>
      <p:grpSpPr>
        <a:xfrm>
          <a:off x="0" y="0"/>
          <a:ext cx="0" cy="0"/>
          <a:chOff x="0" y="0"/>
          <a:chExt cx="0" cy="0"/>
        </a:xfrm>
      </p:grpSpPr>
      <p:sp>
        <p:nvSpPr>
          <p:cNvPr id="44" name="Google Shape;44;p9"/>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954000" y="324000"/>
            <a:ext cx="11232000" cy="907200"/>
          </a:xfrm>
          <a:prstGeom prst="rect">
            <a:avLst/>
          </a:prstGeom>
          <a:noFill/>
          <a:ln>
            <a:noFill/>
          </a:ln>
        </p:spPr>
        <p:txBody>
          <a:bodyPr spcFirstLastPara="1" wrap="square" lIns="91425" tIns="46800" rIns="91425" bIns="468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0"/>
          <p:cNvSpPr txBox="1">
            <a:spLocks noGrp="1"/>
          </p:cNvSpPr>
          <p:nvPr>
            <p:ph type="body" idx="1"/>
          </p:nvPr>
        </p:nvSpPr>
        <p:spPr>
          <a:xfrm>
            <a:off x="5180012" y="1512000"/>
            <a:ext cx="6172200" cy="4814047"/>
          </a:xfrm>
          <a:prstGeom prst="rect">
            <a:avLst/>
          </a:prstGeom>
          <a:noFill/>
          <a:ln>
            <a:noFill/>
          </a:ln>
        </p:spPr>
        <p:txBody>
          <a:bodyPr spcFirstLastPara="1" wrap="square" lIns="90000" tIns="46800" rIns="91425" bIns="45700" anchor="t" anchorCtr="0"/>
          <a:lstStyle>
            <a:lvl1pPr marL="457200" lvl="0" indent="-381000" algn="l">
              <a:lnSpc>
                <a:spcPct val="90000"/>
              </a:lnSpc>
              <a:spcBef>
                <a:spcPts val="1000"/>
              </a:spcBef>
              <a:spcAft>
                <a:spcPts val="0"/>
              </a:spcAft>
              <a:buClr>
                <a:srgbClr val="3F3F3F"/>
              </a:buClr>
              <a:buSzPts val="2400"/>
              <a:buFont typeface="Helvetica Neue Light"/>
              <a:buChar char="•"/>
              <a:defRPr sz="2400"/>
            </a:lvl1pPr>
            <a:lvl2pPr marL="914400" lvl="1" indent="-368300" algn="l">
              <a:lnSpc>
                <a:spcPct val="90000"/>
              </a:lnSpc>
              <a:spcBef>
                <a:spcPts val="500"/>
              </a:spcBef>
              <a:spcAft>
                <a:spcPts val="0"/>
              </a:spcAft>
              <a:buClr>
                <a:srgbClr val="3F3F3F"/>
              </a:buClr>
              <a:buSzPts val="2200"/>
              <a:buFont typeface="Helvetica Neue Light"/>
              <a:buChar char="•"/>
              <a:defRPr sz="2200"/>
            </a:lvl2pPr>
            <a:lvl3pPr marL="1371600" lvl="2" indent="-355600" algn="l">
              <a:lnSpc>
                <a:spcPct val="90000"/>
              </a:lnSpc>
              <a:spcBef>
                <a:spcPts val="500"/>
              </a:spcBef>
              <a:spcAft>
                <a:spcPts val="0"/>
              </a:spcAft>
              <a:buClr>
                <a:srgbClr val="3F3F3F"/>
              </a:buClr>
              <a:buSzPts val="2000"/>
              <a:buFont typeface="Helvetica Neue Light"/>
              <a:buChar char="•"/>
              <a:defRPr sz="2000"/>
            </a:lvl3pPr>
            <a:lvl4pPr marL="1828800" lvl="3" indent="-342900" algn="l">
              <a:lnSpc>
                <a:spcPct val="90000"/>
              </a:lnSpc>
              <a:spcBef>
                <a:spcPts val="500"/>
              </a:spcBef>
              <a:spcAft>
                <a:spcPts val="0"/>
              </a:spcAft>
              <a:buClr>
                <a:srgbClr val="3F3F3F"/>
              </a:buClr>
              <a:buSzPts val="1800"/>
              <a:buFont typeface="Helvetica Neue Light"/>
              <a:buChar char="•"/>
              <a:defRPr sz="1800"/>
            </a:lvl4pPr>
            <a:lvl5pPr marL="2286000" lvl="4" indent="-330200" algn="l">
              <a:lnSpc>
                <a:spcPct val="90000"/>
              </a:lnSpc>
              <a:spcBef>
                <a:spcPts val="500"/>
              </a:spcBef>
              <a:spcAft>
                <a:spcPts val="0"/>
              </a:spcAft>
              <a:buClr>
                <a:srgbClr val="3F3F3F"/>
              </a:buClr>
              <a:buSzPts val="1600"/>
              <a:buFont typeface="Helvetica Neue Light"/>
              <a:buChar char="•"/>
              <a:defRPr sz="16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8" name="Google Shape;48;p10"/>
          <p:cNvSpPr txBox="1">
            <a:spLocks noGrp="1"/>
          </p:cNvSpPr>
          <p:nvPr>
            <p:ph type="body" idx="2"/>
          </p:nvPr>
        </p:nvSpPr>
        <p:spPr>
          <a:xfrm>
            <a:off x="958053" y="1512000"/>
            <a:ext cx="3932237" cy="4814047"/>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9" name="Google Shape;49;p10"/>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954000" y="324000"/>
            <a:ext cx="11232000" cy="90720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3200"/>
              <a:buFont typeface="Helvetica Neue Light"/>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1"/>
          <p:cNvSpPr>
            <a:spLocks noGrp="1"/>
          </p:cNvSpPr>
          <p:nvPr>
            <p:ph type="pic" idx="2"/>
          </p:nvPr>
        </p:nvSpPr>
        <p:spPr>
          <a:xfrm>
            <a:off x="5083172" y="1465729"/>
            <a:ext cx="6172200" cy="4777441"/>
          </a:xfrm>
          <a:prstGeom prst="rect">
            <a:avLst/>
          </a:prstGeom>
          <a:noFill/>
          <a:ln>
            <a:noFill/>
          </a:ln>
        </p:spPr>
        <p:txBody>
          <a:bodyPr spcFirstLastPara="1" wrap="square" lIns="90000" tIns="46800" rIns="91425" bIns="45700" anchor="t" anchorCtr="0"/>
          <a:lstStyle>
            <a:lvl1pPr marR="0" lvl="0" algn="l" rtl="0">
              <a:lnSpc>
                <a:spcPct val="90000"/>
              </a:lnSpc>
              <a:spcBef>
                <a:spcPts val="1000"/>
              </a:spcBef>
              <a:spcAft>
                <a:spcPts val="0"/>
              </a:spcAft>
              <a:buClr>
                <a:srgbClr val="3F3F3F"/>
              </a:buClr>
              <a:buSzPts val="3200"/>
              <a:buFont typeface="Helvetica Neue Light"/>
              <a:buNone/>
              <a:defRPr sz="3200" b="0" i="0" u="none" strike="noStrike" cap="none">
                <a:solidFill>
                  <a:srgbClr val="3F3F3F"/>
                </a:solidFill>
                <a:latin typeface="Helvetica Neue Light"/>
                <a:ea typeface="Helvetica Neue Light"/>
                <a:cs typeface="Helvetica Neue Light"/>
                <a:sym typeface="Helvetica Neue Light"/>
              </a:defRPr>
            </a:lvl1pPr>
            <a:lvl2pPr marR="0" lvl="1" algn="l" rtl="0">
              <a:lnSpc>
                <a:spcPct val="90000"/>
              </a:lnSpc>
              <a:spcBef>
                <a:spcPts val="500"/>
              </a:spcBef>
              <a:spcAft>
                <a:spcPts val="0"/>
              </a:spcAft>
              <a:buClr>
                <a:srgbClr val="3F3F3F"/>
              </a:buClr>
              <a:buSzPts val="2800"/>
              <a:buFont typeface="Helvetica Neue Light"/>
              <a:buNone/>
              <a:defRPr sz="2800" b="0" i="0" u="none" strike="noStrike" cap="none">
                <a:solidFill>
                  <a:srgbClr val="3F3F3F"/>
                </a:solidFill>
                <a:latin typeface="Helvetica Neue Light"/>
                <a:ea typeface="Helvetica Neue Light"/>
                <a:cs typeface="Helvetica Neue Light"/>
                <a:sym typeface="Helvetica Neue Light"/>
              </a:defRPr>
            </a:lvl2pPr>
            <a:lvl3pPr marR="0" lvl="2" algn="l" rtl="0">
              <a:lnSpc>
                <a:spcPct val="90000"/>
              </a:lnSpc>
              <a:spcBef>
                <a:spcPts val="500"/>
              </a:spcBef>
              <a:spcAft>
                <a:spcPts val="0"/>
              </a:spcAft>
              <a:buClr>
                <a:srgbClr val="3F3F3F"/>
              </a:buClr>
              <a:buSzPts val="2400"/>
              <a:buFont typeface="Helvetica Neue Light"/>
              <a:buNone/>
              <a:defRPr sz="2400" b="0" i="0" u="none" strike="noStrike" cap="none">
                <a:solidFill>
                  <a:srgbClr val="3F3F3F"/>
                </a:solidFill>
                <a:latin typeface="Helvetica Neue Light"/>
                <a:ea typeface="Helvetica Neue Light"/>
                <a:cs typeface="Helvetica Neue Light"/>
                <a:sym typeface="Helvetica Neue Light"/>
              </a:defRPr>
            </a:lvl3pPr>
            <a:lvl4pPr marR="0" lvl="3"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4pPr>
            <a:lvl5pPr marR="0" lvl="4" algn="l" rtl="0">
              <a:lnSpc>
                <a:spcPct val="90000"/>
              </a:lnSpc>
              <a:spcBef>
                <a:spcPts val="500"/>
              </a:spcBef>
              <a:spcAft>
                <a:spcPts val="0"/>
              </a:spcAft>
              <a:buClr>
                <a:srgbClr val="3F3F3F"/>
              </a:buClr>
              <a:buSzPts val="2000"/>
              <a:buFont typeface="Helvetica Neue Light"/>
              <a:buNone/>
              <a:defRPr sz="2000" b="0" i="0" u="none" strike="noStrike" cap="none">
                <a:solidFill>
                  <a:srgbClr val="3F3F3F"/>
                </a:solidFill>
                <a:latin typeface="Helvetica Neue Light"/>
                <a:ea typeface="Helvetica Neue Light"/>
                <a:cs typeface="Helvetica Neue Light"/>
                <a:sym typeface="Helvetica Neue Light"/>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3" name="Google Shape;53;p11"/>
          <p:cNvSpPr txBox="1">
            <a:spLocks noGrp="1"/>
          </p:cNvSpPr>
          <p:nvPr>
            <p:ph type="body" idx="1"/>
          </p:nvPr>
        </p:nvSpPr>
        <p:spPr>
          <a:xfrm>
            <a:off x="973929" y="1465729"/>
            <a:ext cx="3898109" cy="4777441"/>
          </a:xfrm>
          <a:prstGeom prst="rect">
            <a:avLst/>
          </a:prstGeom>
          <a:noFill/>
          <a:ln>
            <a:noFill/>
          </a:ln>
        </p:spPr>
        <p:txBody>
          <a:bodyPr spcFirstLastPara="1" wrap="square" lIns="90000" tIns="46800" rIns="91425" bIns="45700" anchor="t" anchorCtr="0"/>
          <a:lstStyle>
            <a:lvl1pPr marL="457200" lvl="0" indent="-228600" algn="l">
              <a:lnSpc>
                <a:spcPct val="90000"/>
              </a:lnSpc>
              <a:spcBef>
                <a:spcPts val="1000"/>
              </a:spcBef>
              <a:spcAft>
                <a:spcPts val="0"/>
              </a:spcAft>
              <a:buClr>
                <a:srgbClr val="3F3F3F"/>
              </a:buClr>
              <a:buSzPts val="1600"/>
              <a:buFont typeface="Helvetica Neue Light"/>
              <a:buNone/>
              <a:defRPr sz="1600"/>
            </a:lvl1pPr>
            <a:lvl2pPr marL="914400" lvl="1" indent="-228600" algn="l">
              <a:lnSpc>
                <a:spcPct val="90000"/>
              </a:lnSpc>
              <a:spcBef>
                <a:spcPts val="500"/>
              </a:spcBef>
              <a:spcAft>
                <a:spcPts val="0"/>
              </a:spcAft>
              <a:buClr>
                <a:srgbClr val="3F3F3F"/>
              </a:buClr>
              <a:buSzPts val="1400"/>
              <a:buFont typeface="Helvetica Neue Light"/>
              <a:buNone/>
              <a:defRPr sz="1400"/>
            </a:lvl2pPr>
            <a:lvl3pPr marL="1371600" lvl="2" indent="-228600" algn="l">
              <a:lnSpc>
                <a:spcPct val="90000"/>
              </a:lnSpc>
              <a:spcBef>
                <a:spcPts val="500"/>
              </a:spcBef>
              <a:spcAft>
                <a:spcPts val="0"/>
              </a:spcAft>
              <a:buClr>
                <a:srgbClr val="3F3F3F"/>
              </a:buClr>
              <a:buSzPts val="1200"/>
              <a:buFont typeface="Helvetica Neue Light"/>
              <a:buNone/>
              <a:defRPr sz="1200"/>
            </a:lvl3pPr>
            <a:lvl4pPr marL="1828800" lvl="3" indent="-228600" algn="l">
              <a:lnSpc>
                <a:spcPct val="90000"/>
              </a:lnSpc>
              <a:spcBef>
                <a:spcPts val="500"/>
              </a:spcBef>
              <a:spcAft>
                <a:spcPts val="0"/>
              </a:spcAft>
              <a:buClr>
                <a:srgbClr val="3F3F3F"/>
              </a:buClr>
              <a:buSzPts val="1000"/>
              <a:buFont typeface="Helvetica Neue Light"/>
              <a:buNone/>
              <a:defRPr sz="1000"/>
            </a:lvl4pPr>
            <a:lvl5pPr marL="2286000" lvl="4" indent="-228600" algn="l">
              <a:lnSpc>
                <a:spcPct val="90000"/>
              </a:lnSpc>
              <a:spcBef>
                <a:spcPts val="500"/>
              </a:spcBef>
              <a:spcAft>
                <a:spcPts val="0"/>
              </a:spcAft>
              <a:buClr>
                <a:srgbClr val="3F3F3F"/>
              </a:buClr>
              <a:buSzPts val="1000"/>
              <a:buFont typeface="Helvetica Neue Light"/>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4" name="Google Shape;54;p1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5"/>
        <p:cNvGrpSpPr/>
        <p:nvPr/>
      </p:nvGrpSpPr>
      <p:grpSpPr>
        <a:xfrm>
          <a:off x="0" y="0"/>
          <a:ext cx="0" cy="0"/>
          <a:chOff x="0" y="0"/>
          <a:chExt cx="0" cy="0"/>
        </a:xfrm>
      </p:grpSpPr>
      <p:sp>
        <p:nvSpPr>
          <p:cNvPr id="56" name="Google Shape;56;p12"/>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rgbClr val="233445"/>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2"/>
          <p:cNvSpPr txBox="1">
            <a:spLocks noGrp="1"/>
          </p:cNvSpPr>
          <p:nvPr>
            <p:ph type="body" idx="1"/>
          </p:nvPr>
        </p:nvSpPr>
        <p:spPr>
          <a:xfrm rot="5400000">
            <a:off x="3744000" y="-1404000"/>
            <a:ext cx="4680000" cy="10512000"/>
          </a:xfrm>
          <a:prstGeom prst="rect">
            <a:avLst/>
          </a:prstGeom>
          <a:noFill/>
          <a:ln>
            <a:noFill/>
          </a:ln>
        </p:spPr>
        <p:txBody>
          <a:bodyPr spcFirstLastPara="1" wrap="square" lIns="90000" tIns="46800" rIns="91425" bIns="45700" anchor="t" anchorCtr="0"/>
          <a:lstStyle>
            <a:lvl1pPr marL="457200" lvl="0" indent="-342900" algn="l">
              <a:lnSpc>
                <a:spcPct val="90000"/>
              </a:lnSpc>
              <a:spcBef>
                <a:spcPts val="1000"/>
              </a:spcBef>
              <a:spcAft>
                <a:spcPts val="0"/>
              </a:spcAft>
              <a:buClr>
                <a:srgbClr val="3F3F3F"/>
              </a:buClr>
              <a:buSzPts val="1800"/>
              <a:buChar char="•"/>
              <a:defRPr/>
            </a:lvl1pPr>
            <a:lvl2pPr marL="914400" lvl="1" indent="-342900" algn="l">
              <a:lnSpc>
                <a:spcPct val="90000"/>
              </a:lnSpc>
              <a:spcBef>
                <a:spcPts val="500"/>
              </a:spcBef>
              <a:spcAft>
                <a:spcPts val="0"/>
              </a:spcAft>
              <a:buClr>
                <a:srgbClr val="3F3F3F"/>
              </a:buClr>
              <a:buSzPts val="1800"/>
              <a:buChar char="•"/>
              <a:defRPr/>
            </a:lvl2pPr>
            <a:lvl3pPr marL="1371600" lvl="2" indent="-342900" algn="l">
              <a:lnSpc>
                <a:spcPct val="90000"/>
              </a:lnSpc>
              <a:spcBef>
                <a:spcPts val="500"/>
              </a:spcBef>
              <a:spcAft>
                <a:spcPts val="0"/>
              </a:spcAft>
              <a:buClr>
                <a:srgbClr val="3F3F3F"/>
              </a:buClr>
              <a:buSzPts val="1800"/>
              <a:buChar char="•"/>
              <a:defRPr/>
            </a:lvl3pPr>
            <a:lvl4pPr marL="1828800" lvl="3" indent="-342900" algn="l">
              <a:lnSpc>
                <a:spcPct val="90000"/>
              </a:lnSpc>
              <a:spcBef>
                <a:spcPts val="500"/>
              </a:spcBef>
              <a:spcAft>
                <a:spcPts val="0"/>
              </a:spcAft>
              <a:buClr>
                <a:srgbClr val="3F3F3F"/>
              </a:buClr>
              <a:buSzPts val="1800"/>
              <a:buChar char="•"/>
              <a:defRPr/>
            </a:lvl4pPr>
            <a:lvl5pPr marL="2286000" lvl="4" indent="-342900" algn="l">
              <a:lnSpc>
                <a:spcPct val="90000"/>
              </a:lnSpc>
              <a:spcBef>
                <a:spcPts val="500"/>
              </a:spcBef>
              <a:spcAft>
                <a:spcPts val="0"/>
              </a:spcAft>
              <a:buClr>
                <a:srgbClr val="3F3F3F"/>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12"/>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952497" y="324000"/>
            <a:ext cx="11232000" cy="90805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33445"/>
              </a:buClr>
              <a:buSzPts val="3200"/>
              <a:buFont typeface="Helvetica Neue Light"/>
              <a:buNone/>
              <a:defRPr sz="3200" b="0" i="0" u="none" strike="noStrike" cap="none">
                <a:solidFill>
                  <a:srgbClr val="233445"/>
                </a:solidFill>
                <a:latin typeface="Helvetica Neue Light"/>
                <a:ea typeface="Helvetica Neue Light"/>
                <a:cs typeface="Helvetica Neue Light"/>
                <a:sym typeface="Helvetica Neue Ligh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28000" y="1512000"/>
            <a:ext cx="10512000" cy="4680000"/>
          </a:xfrm>
          <a:prstGeom prst="rect">
            <a:avLst/>
          </a:prstGeom>
          <a:noFill/>
          <a:ln>
            <a:noFill/>
          </a:ln>
        </p:spPr>
        <p:txBody>
          <a:bodyPr spcFirstLastPara="1" wrap="square" lIns="90000" tIns="46800" rIns="91425" bIns="45700" anchor="t" anchorCtr="0"/>
          <a:lstStyle>
            <a:lvl1pPr marL="457200" marR="0" lvl="0" indent="-381000" algn="l" rtl="0">
              <a:lnSpc>
                <a:spcPct val="90000"/>
              </a:lnSpc>
              <a:spcBef>
                <a:spcPts val="1000"/>
              </a:spcBef>
              <a:spcAft>
                <a:spcPts val="0"/>
              </a:spcAft>
              <a:buClr>
                <a:srgbClr val="3F3F3F"/>
              </a:buClr>
              <a:buSzPts val="2400"/>
              <a:buFont typeface="Helvetica Neue Light"/>
              <a:buChar char="•"/>
              <a:defRPr sz="2400" b="0" i="0" u="none" strike="noStrike" cap="none">
                <a:solidFill>
                  <a:srgbClr val="3F3F3F"/>
                </a:solidFill>
                <a:latin typeface="Helvetica Neue Light"/>
                <a:ea typeface="Helvetica Neue Light"/>
                <a:cs typeface="Helvetica Neue Light"/>
                <a:sym typeface="Helvetica Neue Light"/>
              </a:defRPr>
            </a:lvl1pPr>
            <a:lvl2pPr marL="914400" marR="0" lvl="1" indent="-368300" algn="l" rtl="0">
              <a:lnSpc>
                <a:spcPct val="90000"/>
              </a:lnSpc>
              <a:spcBef>
                <a:spcPts val="500"/>
              </a:spcBef>
              <a:spcAft>
                <a:spcPts val="0"/>
              </a:spcAft>
              <a:buClr>
                <a:srgbClr val="3F3F3F"/>
              </a:buClr>
              <a:buSzPts val="2200"/>
              <a:buFont typeface="Helvetica Neue Light"/>
              <a:buChar char="•"/>
              <a:defRPr sz="2200" b="0" i="0" u="none" strike="noStrike" cap="none">
                <a:solidFill>
                  <a:srgbClr val="3F3F3F"/>
                </a:solidFill>
                <a:latin typeface="Helvetica Neue Light"/>
                <a:ea typeface="Helvetica Neue Light"/>
                <a:cs typeface="Helvetica Neue Light"/>
                <a:sym typeface="Helvetica Neue Light"/>
              </a:defRPr>
            </a:lvl2pPr>
            <a:lvl3pPr marL="1371600" marR="0" lvl="2" indent="-355600" algn="l" rtl="0">
              <a:lnSpc>
                <a:spcPct val="90000"/>
              </a:lnSpc>
              <a:spcBef>
                <a:spcPts val="500"/>
              </a:spcBef>
              <a:spcAft>
                <a:spcPts val="0"/>
              </a:spcAft>
              <a:buClr>
                <a:srgbClr val="3F3F3F"/>
              </a:buClr>
              <a:buSzPts val="2000"/>
              <a:buFont typeface="Helvetica Neue Light"/>
              <a:buChar char="•"/>
              <a:defRPr sz="2000" b="0" i="0" u="none" strike="noStrike" cap="none">
                <a:solidFill>
                  <a:srgbClr val="3F3F3F"/>
                </a:solidFill>
                <a:latin typeface="Helvetica Neue Light"/>
                <a:ea typeface="Helvetica Neue Light"/>
                <a:cs typeface="Helvetica Neue Light"/>
                <a:sym typeface="Helvetica Neue Light"/>
              </a:defRPr>
            </a:lvl3pPr>
            <a:lvl4pPr marL="1828800" marR="0" lvl="3" indent="-342900" algn="l" rtl="0">
              <a:lnSpc>
                <a:spcPct val="90000"/>
              </a:lnSpc>
              <a:spcBef>
                <a:spcPts val="500"/>
              </a:spcBef>
              <a:spcAft>
                <a:spcPts val="0"/>
              </a:spcAft>
              <a:buClr>
                <a:srgbClr val="3F3F3F"/>
              </a:buClr>
              <a:buSzPts val="1800"/>
              <a:buFont typeface="Helvetica Neue Light"/>
              <a:buChar char="•"/>
              <a:defRPr sz="1800" b="0" i="0" u="none" strike="noStrike" cap="none">
                <a:solidFill>
                  <a:srgbClr val="3F3F3F"/>
                </a:solidFill>
                <a:latin typeface="Helvetica Neue Light"/>
                <a:ea typeface="Helvetica Neue Light"/>
                <a:cs typeface="Helvetica Neue Light"/>
                <a:sym typeface="Helvetica Neue Light"/>
              </a:defRPr>
            </a:lvl4pPr>
            <a:lvl5pPr marL="2286000" marR="0" lvl="4" indent="-330200" algn="l" rtl="0">
              <a:lnSpc>
                <a:spcPct val="90000"/>
              </a:lnSpc>
              <a:spcBef>
                <a:spcPts val="500"/>
              </a:spcBef>
              <a:spcAft>
                <a:spcPts val="0"/>
              </a:spcAft>
              <a:buClr>
                <a:srgbClr val="3F3F3F"/>
              </a:buClr>
              <a:buSzPts val="1600"/>
              <a:buFont typeface="Helvetica Neue Light"/>
              <a:buChar char="•"/>
              <a:defRPr sz="1600" b="0" i="0" u="none" strike="noStrike" cap="none">
                <a:solidFill>
                  <a:srgbClr val="3F3F3F"/>
                </a:solidFill>
                <a:latin typeface="Helvetica Neue Light"/>
                <a:ea typeface="Helvetica Neue Light"/>
                <a:cs typeface="Helvetica Neue Light"/>
                <a:sym typeface="Helvetica Neue Light"/>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11339999" y="6537324"/>
            <a:ext cx="834067" cy="29845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1pPr>
            <a:lvl2pPr marL="0" marR="0" lvl="1"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2pPr>
            <a:lvl3pPr marL="0" marR="0" lvl="2"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3pPr>
            <a:lvl4pPr marL="0" marR="0" lvl="3"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4pPr>
            <a:lvl5pPr marL="0" marR="0" lvl="4"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5pPr>
            <a:lvl6pPr marL="0" marR="0" lvl="5"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6pPr>
            <a:lvl7pPr marL="0" marR="0" lvl="6"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7pPr>
            <a:lvl8pPr marL="0" marR="0" lvl="7"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8pPr>
            <a:lvl9pPr marL="0" marR="0" lvl="8" indent="0" algn="ctr" rtl="0">
              <a:spcBef>
                <a:spcPts val="0"/>
              </a:spcBef>
              <a:buNone/>
              <a:defRPr sz="1600" b="0" i="0" u="none" strike="noStrike" cap="none">
                <a:solidFill>
                  <a:schemeClr val="lt1"/>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5.tiff"/><Relationship Id="rId3" Type="http://schemas.openxmlformats.org/officeDocument/2006/relationships/hyperlink" Target="https://docs.snowflake.com/en/sql-reference/sql/delete.html" TargetMode="External"/><Relationship Id="rId7" Type="http://schemas.openxmlformats.org/officeDocument/2006/relationships/hyperlink" Target="https://docs.snowflake.com/en/sql-reference/sql/copy-into-location.html" TargetMode="External"/><Relationship Id="rId2" Type="http://schemas.openxmlformats.org/officeDocument/2006/relationships/hyperlink" Target="https://docs.snowflake.com/en/sql-reference/sql/select.html" TargetMode="External"/><Relationship Id="rId1" Type="http://schemas.openxmlformats.org/officeDocument/2006/relationships/slideLayout" Target="../slideLayouts/slideLayout1.xml"/><Relationship Id="rId6" Type="http://schemas.openxmlformats.org/officeDocument/2006/relationships/hyperlink" Target="https://docs.snowflake.com/en/sql-reference/sql/copy-into-table.html" TargetMode="External"/><Relationship Id="rId5" Type="http://schemas.openxmlformats.org/officeDocument/2006/relationships/hyperlink" Target="https://docs.snowflake.com/en/sql-reference/sql/update.html" TargetMode="External"/><Relationship Id="rId4" Type="http://schemas.openxmlformats.org/officeDocument/2006/relationships/hyperlink" Target="https://docs.snowflake.com/en/sql-reference/sql/insert.html"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docs.snowflake.com/en/sql-reference/sql/alter-user.html" TargetMode="External"/><Relationship Id="rId2" Type="http://schemas.openxmlformats.org/officeDocument/2006/relationships/hyperlink" Target="https://docs.snowflake.com/en/sql-reference/sql/create-user.html" TargetMode="External"/><Relationship Id="rId1" Type="http://schemas.openxmlformats.org/officeDocument/2006/relationships/slideLayout" Target="../slideLayouts/slideLayout1.xml"/><Relationship Id="rId4"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p:nvPr/>
        </p:nvSpPr>
        <p:spPr>
          <a:xfrm>
            <a:off x="862445" y="477982"/>
            <a:ext cx="7876310" cy="10156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dirty="0">
                <a:solidFill>
                  <a:srgbClr val="F17E3A"/>
                </a:solidFill>
                <a:latin typeface="Calibri"/>
                <a:cs typeface="Calibri"/>
                <a:sym typeface="Calibri"/>
              </a:rPr>
              <a:t>Snowflake Module 2</a:t>
            </a:r>
            <a:endParaRPr dirty="0"/>
          </a:p>
        </p:txBody>
      </p:sp>
      <p:sp>
        <p:nvSpPr>
          <p:cNvPr id="111" name="Google Shape;111;p20"/>
          <p:cNvSpPr txBox="1"/>
          <p:nvPr/>
        </p:nvSpPr>
        <p:spPr>
          <a:xfrm>
            <a:off x="2421081" y="5029200"/>
            <a:ext cx="4010891"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Instructor Name</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Credentials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br>
              <a:rPr lang="en-US" dirty="0"/>
            </a:br>
            <a:br>
              <a:rPr lang="en-US" dirty="0"/>
            </a:br>
            <a:r>
              <a:rPr lang="en-US" dirty="0"/>
              <a:t>Summary of Warehouses</a:t>
            </a:r>
            <a:br>
              <a:rPr lang="en-US" dirty="0"/>
            </a:br>
            <a:br>
              <a:rPr lang="en-US" dirty="0"/>
            </a:br>
            <a:endParaRPr lang="en-US" dirty="0"/>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Obviously each warehouse can contain multiple databases, schemas, tables, users.</a:t>
            </a:r>
          </a:p>
          <a:p>
            <a:r>
              <a:rPr lang="en-US" dirty="0"/>
              <a:t>USERS are usually tied to a single WAREHOUSE so in the next section, when we’re defining users privileges and permissions, we’ll want to make sure that we assign our users to the appropriate warehouse</a:t>
            </a:r>
          </a:p>
          <a:p>
            <a:r>
              <a:rPr lang="en-US" dirty="0"/>
              <a:t>Warehouses allow a single SYSADMIN to have power over </a:t>
            </a:r>
            <a:r>
              <a:rPr lang="en-US"/>
              <a:t>multiple warehouses.</a:t>
            </a:r>
            <a:endParaRPr lang="en-US" dirty="0"/>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10</a:t>
            </a:fld>
            <a:endParaRPr lang="en-US"/>
          </a:p>
        </p:txBody>
      </p:sp>
      <p:pic>
        <p:nvPicPr>
          <p:cNvPr id="7" name="Picture 6">
            <a:extLst>
              <a:ext uri="{FF2B5EF4-FFF2-40B4-BE49-F238E27FC236}">
                <a16:creationId xmlns:a16="http://schemas.microsoft.com/office/drawing/2014/main" id="{D5CA9273-930C-344B-AC0D-34FF4AD5D8F3}"/>
              </a:ext>
            </a:extLst>
          </p:cNvPr>
          <p:cNvPicPr>
            <a:picLocks noChangeAspect="1"/>
          </p:cNvPicPr>
          <p:nvPr/>
        </p:nvPicPr>
        <p:blipFill>
          <a:blip r:embed="rId2"/>
          <a:stretch>
            <a:fillRect/>
          </a:stretch>
        </p:blipFill>
        <p:spPr>
          <a:xfrm>
            <a:off x="4356615" y="4310720"/>
            <a:ext cx="3133824" cy="1674095"/>
          </a:xfrm>
          <a:prstGeom prst="rect">
            <a:avLst/>
          </a:prstGeom>
        </p:spPr>
      </p:pic>
    </p:spTree>
    <p:extLst>
      <p:ext uri="{BB962C8B-B14F-4D97-AF65-F5344CB8AC3E}">
        <p14:creationId xmlns:p14="http://schemas.microsoft.com/office/powerpoint/2010/main" val="889802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BD317-1F5E-604C-8842-9CAC37C63D34}"/>
              </a:ext>
            </a:extLst>
          </p:cNvPr>
          <p:cNvSpPr>
            <a:spLocks noGrp="1"/>
          </p:cNvSpPr>
          <p:nvPr>
            <p:ph type="title"/>
          </p:nvPr>
        </p:nvSpPr>
        <p:spPr/>
        <p:txBody>
          <a:bodyPr/>
          <a:lstStyle/>
          <a:p>
            <a:r>
              <a:rPr lang="en-US" dirty="0"/>
              <a:t>Users and Privileges</a:t>
            </a:r>
          </a:p>
        </p:txBody>
      </p:sp>
      <p:sp>
        <p:nvSpPr>
          <p:cNvPr id="3" name="Text Placeholder 2">
            <a:extLst>
              <a:ext uri="{FF2B5EF4-FFF2-40B4-BE49-F238E27FC236}">
                <a16:creationId xmlns:a16="http://schemas.microsoft.com/office/drawing/2014/main" id="{EF13F8B2-E0BA-664D-B13C-F77661F7B65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192052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A quick word on users/privileges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So- unlike what you are probably used to in other SQL platforms, the SNOWFLAKE system is primarily ROLE based. </a:t>
            </a:r>
          </a:p>
          <a:p>
            <a:r>
              <a:rPr lang="en-US" dirty="0"/>
              <a:t>We’re going to get deeply into how these roles and users are managed in the upcoming slides but it’s important to understand the hierarchy here which goes like this:</a:t>
            </a:r>
          </a:p>
          <a:p>
            <a:pPr lvl="1"/>
            <a:r>
              <a:rPr lang="en-US" b="1" dirty="0"/>
              <a:t>PRIVILEGES</a:t>
            </a:r>
            <a:r>
              <a:rPr lang="en-US" dirty="0"/>
              <a:t>: Things like CREATE, UPDATE, SELECT…stuff you’re probably used to</a:t>
            </a:r>
          </a:p>
          <a:p>
            <a:pPr lvl="1"/>
            <a:r>
              <a:rPr lang="en-US" b="1" dirty="0"/>
              <a:t>ROLE</a:t>
            </a:r>
            <a:r>
              <a:rPr lang="en-US" dirty="0"/>
              <a:t>: A collection of privileges on an OBJECT (Table/Database/</a:t>
            </a:r>
            <a:r>
              <a:rPr lang="en-US" dirty="0" err="1"/>
              <a:t>etc</a:t>
            </a:r>
            <a:r>
              <a:rPr lang="en-US" dirty="0"/>
              <a:t>)</a:t>
            </a:r>
          </a:p>
          <a:p>
            <a:pPr lvl="1"/>
            <a:r>
              <a:rPr lang="en-US" b="1" dirty="0"/>
              <a:t>USER</a:t>
            </a:r>
            <a:r>
              <a:rPr lang="en-US" dirty="0"/>
              <a:t>: Assigned to a ROLE </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12</a:t>
            </a:fld>
            <a:endParaRPr lang="en-US"/>
          </a:p>
        </p:txBody>
      </p:sp>
      <p:pic>
        <p:nvPicPr>
          <p:cNvPr id="6" name="Picture 5">
            <a:extLst>
              <a:ext uri="{FF2B5EF4-FFF2-40B4-BE49-F238E27FC236}">
                <a16:creationId xmlns:a16="http://schemas.microsoft.com/office/drawing/2014/main" id="{959E2E03-E950-DE42-A55E-D6043CC15C9F}"/>
              </a:ext>
            </a:extLst>
          </p:cNvPr>
          <p:cNvPicPr>
            <a:picLocks noChangeAspect="1"/>
          </p:cNvPicPr>
          <p:nvPr/>
        </p:nvPicPr>
        <p:blipFill>
          <a:blip r:embed="rId2"/>
          <a:stretch>
            <a:fillRect/>
          </a:stretch>
        </p:blipFill>
        <p:spPr>
          <a:xfrm>
            <a:off x="8217408" y="4764498"/>
            <a:ext cx="2404618" cy="1600164"/>
          </a:xfrm>
          <a:prstGeom prst="rect">
            <a:avLst/>
          </a:prstGeom>
        </p:spPr>
      </p:pic>
    </p:spTree>
    <p:extLst>
      <p:ext uri="{BB962C8B-B14F-4D97-AF65-F5344CB8AC3E}">
        <p14:creationId xmlns:p14="http://schemas.microsoft.com/office/powerpoint/2010/main" val="2237563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13</a:t>
            </a:fld>
            <a:endParaRPr lang="en-US"/>
          </a:p>
        </p:txBody>
      </p:sp>
      <p:pic>
        <p:nvPicPr>
          <p:cNvPr id="8" name="Picture 7">
            <a:extLst>
              <a:ext uri="{FF2B5EF4-FFF2-40B4-BE49-F238E27FC236}">
                <a16:creationId xmlns:a16="http://schemas.microsoft.com/office/drawing/2014/main" id="{D532E695-67B4-8447-B66E-55CDBD13C53A}"/>
              </a:ext>
            </a:extLst>
          </p:cNvPr>
          <p:cNvPicPr>
            <a:picLocks noChangeAspect="1"/>
          </p:cNvPicPr>
          <p:nvPr/>
        </p:nvPicPr>
        <p:blipFill>
          <a:blip r:embed="rId2"/>
          <a:stretch>
            <a:fillRect/>
          </a:stretch>
        </p:blipFill>
        <p:spPr>
          <a:xfrm>
            <a:off x="1085088" y="1414237"/>
            <a:ext cx="10765536" cy="4940899"/>
          </a:xfrm>
          <a:prstGeom prst="rect">
            <a:avLst/>
          </a:prstGeom>
        </p:spPr>
      </p:pic>
    </p:spTree>
    <p:extLst>
      <p:ext uri="{BB962C8B-B14F-4D97-AF65-F5344CB8AC3E}">
        <p14:creationId xmlns:p14="http://schemas.microsoft.com/office/powerpoint/2010/main" val="3985180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Privileges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Privileges are the lowest level in the permissions hierarchy.</a:t>
            </a:r>
          </a:p>
          <a:p>
            <a:r>
              <a:rPr lang="en-US" dirty="0"/>
              <a:t>Generally they are similar to what you are probably used to in other SQL environments. The majority of the time you’ll be dealing with:</a:t>
            </a:r>
          </a:p>
          <a:p>
            <a:pPr lvl="1"/>
            <a:r>
              <a:rPr lang="en-US" dirty="0"/>
              <a:t>SELECT</a:t>
            </a:r>
          </a:p>
          <a:p>
            <a:pPr lvl="1"/>
            <a:r>
              <a:rPr lang="en-US" dirty="0"/>
              <a:t>CREATE</a:t>
            </a:r>
          </a:p>
          <a:p>
            <a:pPr lvl="1"/>
            <a:r>
              <a:rPr lang="en-US" dirty="0"/>
              <a:t>UPDATE</a:t>
            </a:r>
          </a:p>
          <a:p>
            <a:pPr lvl="1"/>
            <a:r>
              <a:rPr lang="en-US" dirty="0"/>
              <a:t>USE</a:t>
            </a:r>
          </a:p>
          <a:p>
            <a:pPr lvl="1"/>
            <a:r>
              <a:rPr lang="en-US" dirty="0"/>
              <a:t>TRUNCATE</a:t>
            </a: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14</a:t>
            </a:fld>
            <a:endParaRPr lang="en-US"/>
          </a:p>
        </p:txBody>
      </p:sp>
      <p:pic>
        <p:nvPicPr>
          <p:cNvPr id="6" name="Picture 5">
            <a:extLst>
              <a:ext uri="{FF2B5EF4-FFF2-40B4-BE49-F238E27FC236}">
                <a16:creationId xmlns:a16="http://schemas.microsoft.com/office/drawing/2014/main" id="{959E2E03-E950-DE42-A55E-D6043CC15C9F}"/>
              </a:ext>
            </a:extLst>
          </p:cNvPr>
          <p:cNvPicPr>
            <a:picLocks noChangeAspect="1"/>
          </p:cNvPicPr>
          <p:nvPr/>
        </p:nvPicPr>
        <p:blipFill>
          <a:blip r:embed="rId2"/>
          <a:stretch>
            <a:fillRect/>
          </a:stretch>
        </p:blipFill>
        <p:spPr>
          <a:xfrm>
            <a:off x="7270376" y="3198221"/>
            <a:ext cx="4498848" cy="2993779"/>
          </a:xfrm>
          <a:prstGeom prst="rect">
            <a:avLst/>
          </a:prstGeom>
        </p:spPr>
      </p:pic>
    </p:spTree>
    <p:extLst>
      <p:ext uri="{BB962C8B-B14F-4D97-AF65-F5344CB8AC3E}">
        <p14:creationId xmlns:p14="http://schemas.microsoft.com/office/powerpoint/2010/main" val="4521109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Privileges and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b="1" dirty="0"/>
              <a:t>Privileges</a:t>
            </a:r>
            <a:r>
              <a:rPr lang="en-US" dirty="0"/>
              <a:t> are assigned to </a:t>
            </a:r>
            <a:r>
              <a:rPr lang="en-US" b="1" dirty="0"/>
              <a:t>ROLES</a:t>
            </a:r>
            <a:r>
              <a:rPr lang="en-US" dirty="0"/>
              <a:t>. SO…as you saw from our previous image, a </a:t>
            </a:r>
            <a:r>
              <a:rPr lang="en-US" b="1" dirty="0"/>
              <a:t>ROLE</a:t>
            </a:r>
            <a:r>
              <a:rPr lang="en-US" dirty="0"/>
              <a:t> can be thought of as a collection of </a:t>
            </a:r>
            <a:r>
              <a:rPr lang="en-US" b="1" dirty="0"/>
              <a:t>Privileges</a:t>
            </a:r>
            <a:r>
              <a:rPr lang="en-US" dirty="0"/>
              <a:t>. </a:t>
            </a:r>
          </a:p>
          <a:p>
            <a:endParaRPr lang="en-US" dirty="0"/>
          </a:p>
          <a:p>
            <a:r>
              <a:rPr lang="en-US" dirty="0"/>
              <a:t>Snowflake comes with a collection of various ROLES by default. We’re going to go through each of these default roles to understand what comes “out of the box” (and also get an understanding of how these can be used immediately.</a:t>
            </a:r>
          </a:p>
          <a:p>
            <a:endParaRPr lang="en-US"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15</a:t>
            </a:fld>
            <a:endParaRPr lang="en-US"/>
          </a:p>
        </p:txBody>
      </p:sp>
      <p:pic>
        <p:nvPicPr>
          <p:cNvPr id="5" name="Picture 4">
            <a:extLst>
              <a:ext uri="{FF2B5EF4-FFF2-40B4-BE49-F238E27FC236}">
                <a16:creationId xmlns:a16="http://schemas.microsoft.com/office/drawing/2014/main" id="{65D986FB-6A81-D341-A7F8-6BE995C6DEDC}"/>
              </a:ext>
            </a:extLst>
          </p:cNvPr>
          <p:cNvPicPr>
            <a:picLocks noChangeAspect="1"/>
          </p:cNvPicPr>
          <p:nvPr/>
        </p:nvPicPr>
        <p:blipFill>
          <a:blip r:embed="rId2"/>
          <a:stretch>
            <a:fillRect/>
          </a:stretch>
        </p:blipFill>
        <p:spPr>
          <a:xfrm>
            <a:off x="4344640" y="4206240"/>
            <a:ext cx="2265710" cy="2265710"/>
          </a:xfrm>
          <a:prstGeom prst="rect">
            <a:avLst/>
          </a:prstGeom>
        </p:spPr>
      </p:pic>
    </p:spTree>
    <p:extLst>
      <p:ext uri="{BB962C8B-B14F-4D97-AF65-F5344CB8AC3E}">
        <p14:creationId xmlns:p14="http://schemas.microsoft.com/office/powerpoint/2010/main" val="105543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Snowflake privileges are entirely ROLE-based, not USER-based. </a:t>
            </a:r>
          </a:p>
          <a:p>
            <a:pPr lvl="1"/>
            <a:r>
              <a:rPr lang="en-US" dirty="0"/>
              <a:t>Snowflake uses roles to control access to objects in the system:</a:t>
            </a:r>
          </a:p>
          <a:p>
            <a:pPr lvl="2"/>
            <a:r>
              <a:rPr lang="en-US" dirty="0"/>
              <a:t>Roles are granted access privileges for objects in the system (databases, tables, etc.).</a:t>
            </a:r>
          </a:p>
          <a:p>
            <a:pPr lvl="2"/>
            <a:r>
              <a:rPr lang="en-US" dirty="0"/>
              <a:t>Roles are granted to users to enable them to create, modify, and use the objects for which the roles have privileges.</a:t>
            </a:r>
          </a:p>
          <a:p>
            <a:pPr lvl="2"/>
            <a:r>
              <a:rPr lang="en-US" dirty="0"/>
              <a:t>Roles can be granted to other roles to support defining hierarchical access privileges.</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16</a:t>
            </a:fld>
            <a:endParaRPr lang="en-US"/>
          </a:p>
        </p:txBody>
      </p:sp>
      <p:pic>
        <p:nvPicPr>
          <p:cNvPr id="5" name="Picture 4">
            <a:extLst>
              <a:ext uri="{FF2B5EF4-FFF2-40B4-BE49-F238E27FC236}">
                <a16:creationId xmlns:a16="http://schemas.microsoft.com/office/drawing/2014/main" id="{52477108-5769-D045-A8AE-104B42DBD84D}"/>
              </a:ext>
            </a:extLst>
          </p:cNvPr>
          <p:cNvPicPr>
            <a:picLocks noChangeAspect="1"/>
          </p:cNvPicPr>
          <p:nvPr/>
        </p:nvPicPr>
        <p:blipFill>
          <a:blip r:embed="rId2"/>
          <a:stretch>
            <a:fillRect/>
          </a:stretch>
        </p:blipFill>
        <p:spPr>
          <a:xfrm>
            <a:off x="3807009" y="4317912"/>
            <a:ext cx="5522976" cy="2046750"/>
          </a:xfrm>
          <a:prstGeom prst="rect">
            <a:avLst/>
          </a:prstGeom>
        </p:spPr>
      </p:pic>
    </p:spTree>
    <p:extLst>
      <p:ext uri="{BB962C8B-B14F-4D97-AF65-F5344CB8AC3E}">
        <p14:creationId xmlns:p14="http://schemas.microsoft.com/office/powerpoint/2010/main" val="22870192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First…let’s use our web GUI to list the currently available roles. </a:t>
            </a:r>
          </a:p>
          <a:p>
            <a:r>
              <a:rPr lang="en-US" dirty="0"/>
              <a:t>Type the following into your web interface:</a:t>
            </a:r>
          </a:p>
          <a:p>
            <a:pPr marL="76200" indent="0">
              <a:buNone/>
            </a:pPr>
            <a:endParaRPr lang="en-US" b="1" dirty="0"/>
          </a:p>
          <a:p>
            <a:pPr marL="76200" indent="0">
              <a:buNone/>
            </a:pPr>
            <a:r>
              <a:rPr lang="en-US" b="1" dirty="0"/>
              <a:t>SHOW ROLES</a:t>
            </a:r>
          </a:p>
          <a:p>
            <a:pPr marL="76200" indent="0">
              <a:buNone/>
            </a:pPr>
            <a:endParaRPr lang="en-US" dirty="0"/>
          </a:p>
          <a:p>
            <a:r>
              <a:rPr lang="en-US" dirty="0"/>
              <a:t>You should get a list of the following roles:</a:t>
            </a:r>
          </a:p>
          <a:p>
            <a:pPr lvl="1"/>
            <a:r>
              <a:rPr lang="en-US" dirty="0"/>
              <a:t>ACCOUNTADMIN</a:t>
            </a:r>
          </a:p>
          <a:p>
            <a:pPr lvl="1"/>
            <a:r>
              <a:rPr lang="en-US" dirty="0"/>
              <a:t>PUBLIC</a:t>
            </a:r>
          </a:p>
          <a:p>
            <a:pPr lvl="1"/>
            <a:r>
              <a:rPr lang="en-US" dirty="0"/>
              <a:t>SECURITYADMIN</a:t>
            </a:r>
          </a:p>
          <a:p>
            <a:pPr lvl="1"/>
            <a:r>
              <a:rPr lang="en-US" dirty="0"/>
              <a:t>SYSADMIN</a:t>
            </a:r>
          </a:p>
          <a:p>
            <a:pPr lvl="1"/>
            <a:r>
              <a:rPr lang="en-US" dirty="0"/>
              <a:t>USERADMIN</a:t>
            </a:r>
          </a:p>
          <a:p>
            <a:pPr marL="76200" indent="0">
              <a:buNone/>
            </a:pPr>
            <a:r>
              <a:rPr lang="en-US" dirty="0"/>
              <a:t> </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17</a:t>
            </a:fld>
            <a:endParaRPr lang="en-US"/>
          </a:p>
        </p:txBody>
      </p:sp>
    </p:spTree>
    <p:extLst>
      <p:ext uri="{BB962C8B-B14F-4D97-AF65-F5344CB8AC3E}">
        <p14:creationId xmlns:p14="http://schemas.microsoft.com/office/powerpoint/2010/main" val="22913912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18</a:t>
            </a:fld>
            <a:endParaRPr lang="en-US"/>
          </a:p>
        </p:txBody>
      </p:sp>
      <p:pic>
        <p:nvPicPr>
          <p:cNvPr id="7" name="Picture 6">
            <a:extLst>
              <a:ext uri="{FF2B5EF4-FFF2-40B4-BE49-F238E27FC236}">
                <a16:creationId xmlns:a16="http://schemas.microsoft.com/office/drawing/2014/main" id="{E696E8B2-8309-584E-B745-593382470950}"/>
              </a:ext>
            </a:extLst>
          </p:cNvPr>
          <p:cNvPicPr>
            <a:picLocks noChangeAspect="1"/>
          </p:cNvPicPr>
          <p:nvPr/>
        </p:nvPicPr>
        <p:blipFill>
          <a:blip r:embed="rId2"/>
          <a:stretch>
            <a:fillRect/>
          </a:stretch>
        </p:blipFill>
        <p:spPr>
          <a:xfrm>
            <a:off x="1378671" y="1570482"/>
            <a:ext cx="10142769" cy="4528022"/>
          </a:xfrm>
          <a:prstGeom prst="rect">
            <a:avLst/>
          </a:prstGeom>
        </p:spPr>
      </p:pic>
    </p:spTree>
    <p:extLst>
      <p:ext uri="{BB962C8B-B14F-4D97-AF65-F5344CB8AC3E}">
        <p14:creationId xmlns:p14="http://schemas.microsoft.com/office/powerpoint/2010/main" val="29580020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b="1" dirty="0"/>
              <a:t>ACCOUNTADMIN:</a:t>
            </a:r>
          </a:p>
          <a:p>
            <a:pPr lvl="1"/>
            <a:r>
              <a:rPr lang="en-US" dirty="0"/>
              <a:t>The account admin is an extremely powerful role; it has all the privileges of SECURITYADMIN and SYSADMIN. The role should only be used for the initial setup of Snowflake. This role also can access billing information and visualize the resources used by each warehouse.</a:t>
            </a:r>
          </a:p>
          <a:p>
            <a:pPr lvl="1"/>
            <a:r>
              <a:rPr lang="en-US" dirty="0" err="1"/>
              <a:t>Sith</a:t>
            </a:r>
            <a:r>
              <a:rPr lang="en-US" dirty="0"/>
              <a:t> Lord</a:t>
            </a:r>
          </a:p>
          <a:p>
            <a:pPr marL="76200" indent="0">
              <a:buNone/>
            </a:pPr>
            <a:r>
              <a:rPr lang="en-US" dirty="0"/>
              <a:t> </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19</a:t>
            </a:fld>
            <a:endParaRPr lang="en-US"/>
          </a:p>
        </p:txBody>
      </p:sp>
      <p:pic>
        <p:nvPicPr>
          <p:cNvPr id="5" name="Picture 4">
            <a:extLst>
              <a:ext uri="{FF2B5EF4-FFF2-40B4-BE49-F238E27FC236}">
                <a16:creationId xmlns:a16="http://schemas.microsoft.com/office/drawing/2014/main" id="{590376A2-542C-7B4F-95F3-FAE958DA85FD}"/>
              </a:ext>
            </a:extLst>
          </p:cNvPr>
          <p:cNvPicPr>
            <a:picLocks noChangeAspect="1"/>
          </p:cNvPicPr>
          <p:nvPr/>
        </p:nvPicPr>
        <p:blipFill>
          <a:blip r:embed="rId2"/>
          <a:stretch>
            <a:fillRect/>
          </a:stretch>
        </p:blipFill>
        <p:spPr>
          <a:xfrm>
            <a:off x="3710940" y="3642359"/>
            <a:ext cx="4770120" cy="2671267"/>
          </a:xfrm>
          <a:prstGeom prst="rect">
            <a:avLst/>
          </a:prstGeom>
        </p:spPr>
      </p:pic>
    </p:spTree>
    <p:extLst>
      <p:ext uri="{BB962C8B-B14F-4D97-AF65-F5344CB8AC3E}">
        <p14:creationId xmlns:p14="http://schemas.microsoft.com/office/powerpoint/2010/main" val="2738638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A6D7D-5FAC-B344-9D08-2DA7918B8556}"/>
              </a:ext>
            </a:extLst>
          </p:cNvPr>
          <p:cNvSpPr>
            <a:spLocks noGrp="1"/>
          </p:cNvSpPr>
          <p:nvPr>
            <p:ph type="title"/>
          </p:nvPr>
        </p:nvSpPr>
        <p:spPr/>
        <p:txBody>
          <a:bodyPr/>
          <a:lstStyle/>
          <a:p>
            <a:r>
              <a:rPr lang="en-US" dirty="0"/>
              <a:t>General Snowflake Hierarchy</a:t>
            </a:r>
          </a:p>
        </p:txBody>
      </p:sp>
      <p:sp>
        <p:nvSpPr>
          <p:cNvPr id="3" name="Text Placeholder 2">
            <a:extLst>
              <a:ext uri="{FF2B5EF4-FFF2-40B4-BE49-F238E27FC236}">
                <a16:creationId xmlns:a16="http://schemas.microsoft.com/office/drawing/2014/main" id="{C146C560-6924-5646-B922-780EA5A69D9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08553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b="1" dirty="0"/>
              <a:t>SECURITYADMIN</a:t>
            </a:r>
            <a:r>
              <a:rPr lang="en-US" dirty="0"/>
              <a:t> :</a:t>
            </a:r>
          </a:p>
          <a:p>
            <a:pPr lvl="1"/>
            <a:r>
              <a:rPr lang="en-US" dirty="0"/>
              <a:t>(Security Administrator) is responsible for users, roles and privileges. All roles, users and privileges should be owned and created by the security administrator. </a:t>
            </a:r>
          </a:p>
          <a:p>
            <a:pPr lvl="1"/>
            <a:r>
              <a:rPr lang="en-US" dirty="0" err="1"/>
              <a:t>Sith</a:t>
            </a:r>
            <a:r>
              <a:rPr lang="en-US" dirty="0"/>
              <a:t> Master</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20</a:t>
            </a:fld>
            <a:endParaRPr lang="en-US"/>
          </a:p>
        </p:txBody>
      </p:sp>
      <p:pic>
        <p:nvPicPr>
          <p:cNvPr id="6" name="Picture 5">
            <a:extLst>
              <a:ext uri="{FF2B5EF4-FFF2-40B4-BE49-F238E27FC236}">
                <a16:creationId xmlns:a16="http://schemas.microsoft.com/office/drawing/2014/main" id="{66BC8C82-699A-0D4D-BB0A-79D3D4DE723F}"/>
              </a:ext>
            </a:extLst>
          </p:cNvPr>
          <p:cNvPicPr>
            <a:picLocks noChangeAspect="1"/>
          </p:cNvPicPr>
          <p:nvPr/>
        </p:nvPicPr>
        <p:blipFill>
          <a:blip r:embed="rId2"/>
          <a:stretch>
            <a:fillRect/>
          </a:stretch>
        </p:blipFill>
        <p:spPr>
          <a:xfrm>
            <a:off x="4469542" y="3334500"/>
            <a:ext cx="2857500" cy="2857500"/>
          </a:xfrm>
          <a:prstGeom prst="rect">
            <a:avLst/>
          </a:prstGeom>
        </p:spPr>
      </p:pic>
    </p:spTree>
    <p:extLst>
      <p:ext uri="{BB962C8B-B14F-4D97-AF65-F5344CB8AC3E}">
        <p14:creationId xmlns:p14="http://schemas.microsoft.com/office/powerpoint/2010/main" val="30629154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b="1" dirty="0"/>
              <a:t>SYSADMIN:</a:t>
            </a:r>
          </a:p>
          <a:p>
            <a:pPr lvl="1"/>
            <a:r>
              <a:rPr lang="en-US" dirty="0"/>
              <a:t>Creates objects inside Snowflake. The SYSADMIN is responsible for all databases, schemas, tables and views.</a:t>
            </a:r>
          </a:p>
          <a:p>
            <a:pPr lvl="1"/>
            <a:r>
              <a:rPr lang="en-US" dirty="0"/>
              <a:t>General of the Empire</a:t>
            </a: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21</a:t>
            </a:fld>
            <a:endParaRPr lang="en-US"/>
          </a:p>
        </p:txBody>
      </p:sp>
      <p:pic>
        <p:nvPicPr>
          <p:cNvPr id="5" name="Picture 4">
            <a:extLst>
              <a:ext uri="{FF2B5EF4-FFF2-40B4-BE49-F238E27FC236}">
                <a16:creationId xmlns:a16="http://schemas.microsoft.com/office/drawing/2014/main" id="{00515574-EA75-9846-A364-5EED480DFC4C}"/>
              </a:ext>
            </a:extLst>
          </p:cNvPr>
          <p:cNvPicPr>
            <a:picLocks noChangeAspect="1"/>
          </p:cNvPicPr>
          <p:nvPr/>
        </p:nvPicPr>
        <p:blipFill>
          <a:blip r:embed="rId2"/>
          <a:stretch>
            <a:fillRect/>
          </a:stretch>
        </p:blipFill>
        <p:spPr>
          <a:xfrm>
            <a:off x="4433000" y="3429000"/>
            <a:ext cx="3302000" cy="2463800"/>
          </a:xfrm>
          <a:prstGeom prst="rect">
            <a:avLst/>
          </a:prstGeom>
        </p:spPr>
      </p:pic>
    </p:spTree>
    <p:extLst>
      <p:ext uri="{BB962C8B-B14F-4D97-AF65-F5344CB8AC3E}">
        <p14:creationId xmlns:p14="http://schemas.microsoft.com/office/powerpoint/2010/main" val="5125304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b="1" dirty="0"/>
              <a:t>PUBLIC:</a:t>
            </a:r>
          </a:p>
          <a:p>
            <a:pPr lvl="1"/>
            <a:r>
              <a:rPr lang="en-US" dirty="0"/>
              <a:t>This is automatically granted to every user and role and is publicly available.</a:t>
            </a:r>
          </a:p>
          <a:p>
            <a:pPr lvl="1"/>
            <a:r>
              <a:rPr lang="en-US" dirty="0"/>
              <a:t>Really has absolutely NO permissions</a:t>
            </a:r>
          </a:p>
          <a:p>
            <a:pPr lvl="1"/>
            <a:r>
              <a:rPr lang="en-US" dirty="0"/>
              <a:t>Storm Trooper</a:t>
            </a: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22</a:t>
            </a:fld>
            <a:endParaRPr lang="en-US"/>
          </a:p>
        </p:txBody>
      </p:sp>
      <p:pic>
        <p:nvPicPr>
          <p:cNvPr id="6" name="Picture 5">
            <a:extLst>
              <a:ext uri="{FF2B5EF4-FFF2-40B4-BE49-F238E27FC236}">
                <a16:creationId xmlns:a16="http://schemas.microsoft.com/office/drawing/2014/main" id="{9AE674A5-AB05-6A4B-A390-34AF050539CF}"/>
              </a:ext>
            </a:extLst>
          </p:cNvPr>
          <p:cNvPicPr>
            <a:picLocks noChangeAspect="1"/>
          </p:cNvPicPr>
          <p:nvPr/>
        </p:nvPicPr>
        <p:blipFill>
          <a:blip r:embed="rId2"/>
          <a:stretch>
            <a:fillRect/>
          </a:stretch>
        </p:blipFill>
        <p:spPr>
          <a:xfrm>
            <a:off x="4371766" y="2891480"/>
            <a:ext cx="3448467" cy="3448467"/>
          </a:xfrm>
          <a:prstGeom prst="rect">
            <a:avLst/>
          </a:prstGeom>
        </p:spPr>
      </p:pic>
    </p:spTree>
    <p:extLst>
      <p:ext uri="{BB962C8B-B14F-4D97-AF65-F5344CB8AC3E}">
        <p14:creationId xmlns:p14="http://schemas.microsoft.com/office/powerpoint/2010/main" val="24074471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Snowflake ROLES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So obviously when we are setting up a Snowflake DB the first thing we’ll usually want to do is create a User. </a:t>
            </a:r>
          </a:p>
          <a:p>
            <a:r>
              <a:rPr lang="en-US" dirty="0"/>
              <a:t>Similar to AWS: Generally we don’t want our ROOT user running around doing day-to-day stuff…so let’s start with creating a ROLE and granting it some PERMISSIONS.</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23</a:t>
            </a:fld>
            <a:endParaRPr lang="en-US"/>
          </a:p>
        </p:txBody>
      </p:sp>
      <p:pic>
        <p:nvPicPr>
          <p:cNvPr id="7" name="Picture 6">
            <a:extLst>
              <a:ext uri="{FF2B5EF4-FFF2-40B4-BE49-F238E27FC236}">
                <a16:creationId xmlns:a16="http://schemas.microsoft.com/office/drawing/2014/main" id="{D01815DB-DE2F-5043-A3E3-05C72C754B7C}"/>
              </a:ext>
            </a:extLst>
          </p:cNvPr>
          <p:cNvPicPr>
            <a:picLocks noChangeAspect="1"/>
          </p:cNvPicPr>
          <p:nvPr/>
        </p:nvPicPr>
        <p:blipFill>
          <a:blip r:embed="rId2"/>
          <a:stretch>
            <a:fillRect/>
          </a:stretch>
        </p:blipFill>
        <p:spPr>
          <a:xfrm>
            <a:off x="1718618" y="3568902"/>
            <a:ext cx="8994689" cy="2903048"/>
          </a:xfrm>
          <a:prstGeom prst="rect">
            <a:avLst/>
          </a:prstGeom>
        </p:spPr>
      </p:pic>
    </p:spTree>
    <p:extLst>
      <p:ext uri="{BB962C8B-B14F-4D97-AF65-F5344CB8AC3E}">
        <p14:creationId xmlns:p14="http://schemas.microsoft.com/office/powerpoint/2010/main" val="21834455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Pause and jump to LAB 02</a:t>
            </a:r>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24</a:t>
            </a:fld>
            <a:endParaRPr lang="en-US"/>
          </a:p>
        </p:txBody>
      </p:sp>
      <p:pic>
        <p:nvPicPr>
          <p:cNvPr id="8" name="Picture 7">
            <a:extLst>
              <a:ext uri="{FF2B5EF4-FFF2-40B4-BE49-F238E27FC236}">
                <a16:creationId xmlns:a16="http://schemas.microsoft.com/office/drawing/2014/main" id="{751C1ED9-DACF-DE40-B923-5F5521BF9837}"/>
              </a:ext>
            </a:extLst>
          </p:cNvPr>
          <p:cNvPicPr>
            <a:picLocks noChangeAspect="1"/>
          </p:cNvPicPr>
          <p:nvPr/>
        </p:nvPicPr>
        <p:blipFill>
          <a:blip r:embed="rId2"/>
          <a:stretch>
            <a:fillRect/>
          </a:stretch>
        </p:blipFill>
        <p:spPr>
          <a:xfrm>
            <a:off x="3660689" y="1604490"/>
            <a:ext cx="4717192" cy="4823435"/>
          </a:xfrm>
          <a:prstGeom prst="rect">
            <a:avLst/>
          </a:prstGeom>
        </p:spPr>
      </p:pic>
    </p:spTree>
    <p:extLst>
      <p:ext uri="{BB962C8B-B14F-4D97-AF65-F5344CB8AC3E}">
        <p14:creationId xmlns:p14="http://schemas.microsoft.com/office/powerpoint/2010/main" val="6543876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028B2-967E-F44C-A096-85E8996C28B6}"/>
              </a:ext>
            </a:extLst>
          </p:cNvPr>
          <p:cNvSpPr>
            <a:spLocks noGrp="1"/>
          </p:cNvSpPr>
          <p:nvPr>
            <p:ph type="title"/>
          </p:nvPr>
        </p:nvSpPr>
        <p:spPr/>
        <p:txBody>
          <a:bodyPr/>
          <a:lstStyle/>
          <a:p>
            <a:r>
              <a:rPr lang="en-US" dirty="0"/>
              <a:t>Confused? ASK QUESTIONS</a:t>
            </a:r>
          </a:p>
        </p:txBody>
      </p:sp>
      <p:pic>
        <p:nvPicPr>
          <p:cNvPr id="5" name="Picture 4">
            <a:extLst>
              <a:ext uri="{FF2B5EF4-FFF2-40B4-BE49-F238E27FC236}">
                <a16:creationId xmlns:a16="http://schemas.microsoft.com/office/drawing/2014/main" id="{411B7A1D-5906-A448-BD8A-61242610B6CD}"/>
              </a:ext>
            </a:extLst>
          </p:cNvPr>
          <p:cNvPicPr>
            <a:picLocks noChangeAspect="1"/>
          </p:cNvPicPr>
          <p:nvPr/>
        </p:nvPicPr>
        <p:blipFill>
          <a:blip r:embed="rId2"/>
          <a:stretch>
            <a:fillRect/>
          </a:stretch>
        </p:blipFill>
        <p:spPr>
          <a:xfrm>
            <a:off x="3170021" y="1500025"/>
            <a:ext cx="5306713" cy="4769324"/>
          </a:xfrm>
          <a:prstGeom prst="rect">
            <a:avLst/>
          </a:prstGeom>
        </p:spPr>
      </p:pic>
      <p:sp>
        <p:nvSpPr>
          <p:cNvPr id="4" name="Slide Number Placeholder 3">
            <a:extLst>
              <a:ext uri="{FF2B5EF4-FFF2-40B4-BE49-F238E27FC236}">
                <a16:creationId xmlns:a16="http://schemas.microsoft.com/office/drawing/2014/main" id="{FD590DF5-997F-E24A-84BA-0ED7B73204D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25</a:t>
            </a:fld>
            <a:endParaRPr lang="en-US"/>
          </a:p>
        </p:txBody>
      </p:sp>
    </p:spTree>
    <p:extLst>
      <p:ext uri="{BB962C8B-B14F-4D97-AF65-F5344CB8AC3E}">
        <p14:creationId xmlns:p14="http://schemas.microsoft.com/office/powerpoint/2010/main" val="2347635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Overall Architecture</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So- most of us are probably used to the general SQL setup:</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3</a:t>
            </a:fld>
            <a:endParaRPr lang="en-US"/>
          </a:p>
        </p:txBody>
      </p:sp>
      <p:pic>
        <p:nvPicPr>
          <p:cNvPr id="6" name="Picture 5">
            <a:extLst>
              <a:ext uri="{FF2B5EF4-FFF2-40B4-BE49-F238E27FC236}">
                <a16:creationId xmlns:a16="http://schemas.microsoft.com/office/drawing/2014/main" id="{959E2E03-E950-DE42-A55E-D6043CC15C9F}"/>
              </a:ext>
            </a:extLst>
          </p:cNvPr>
          <p:cNvPicPr>
            <a:picLocks noChangeAspect="1"/>
          </p:cNvPicPr>
          <p:nvPr/>
        </p:nvPicPr>
        <p:blipFill>
          <a:blip r:embed="rId2"/>
          <a:stretch>
            <a:fillRect/>
          </a:stretch>
        </p:blipFill>
        <p:spPr>
          <a:xfrm>
            <a:off x="8711678" y="3051918"/>
            <a:ext cx="2404618" cy="1600164"/>
          </a:xfrm>
          <a:prstGeom prst="rect">
            <a:avLst/>
          </a:prstGeom>
        </p:spPr>
      </p:pic>
      <p:pic>
        <p:nvPicPr>
          <p:cNvPr id="5" name="Picture 4">
            <a:extLst>
              <a:ext uri="{FF2B5EF4-FFF2-40B4-BE49-F238E27FC236}">
                <a16:creationId xmlns:a16="http://schemas.microsoft.com/office/drawing/2014/main" id="{D9475F5E-6DCF-6D49-AA2A-BE722CBEB15F}"/>
              </a:ext>
            </a:extLst>
          </p:cNvPr>
          <p:cNvPicPr>
            <a:picLocks noChangeAspect="1"/>
          </p:cNvPicPr>
          <p:nvPr/>
        </p:nvPicPr>
        <p:blipFill>
          <a:blip r:embed="rId3"/>
          <a:stretch>
            <a:fillRect/>
          </a:stretch>
        </p:blipFill>
        <p:spPr>
          <a:xfrm>
            <a:off x="2767914" y="2260600"/>
            <a:ext cx="5061636" cy="3411506"/>
          </a:xfrm>
          <a:prstGeom prst="rect">
            <a:avLst/>
          </a:prstGeom>
        </p:spPr>
      </p:pic>
    </p:spTree>
    <p:extLst>
      <p:ext uri="{BB962C8B-B14F-4D97-AF65-F5344CB8AC3E}">
        <p14:creationId xmlns:p14="http://schemas.microsoft.com/office/powerpoint/2010/main" val="3346773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Virtual Warehouses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A virtual warehouse, often referred to simply as a “warehouse”, is a cluster of compute resources in Snowflake. A warehouse provides the required resources, such as CPU, memory, and temporary storage, to perform the following operations in a Snowflake session:</a:t>
            </a:r>
          </a:p>
          <a:p>
            <a:r>
              <a:rPr lang="en-US" dirty="0"/>
              <a:t>Executing SQL </a:t>
            </a:r>
            <a:r>
              <a:rPr lang="en-US" dirty="0">
                <a:hlinkClick r:id="rId2"/>
              </a:rPr>
              <a:t>SELECT</a:t>
            </a:r>
            <a:r>
              <a:rPr lang="en-US" dirty="0"/>
              <a:t> statements that require compute resources (e.g. retrieving rows from tables and views).</a:t>
            </a:r>
          </a:p>
          <a:p>
            <a:r>
              <a:rPr lang="en-US" dirty="0"/>
              <a:t>Performing DML operations, such as:</a:t>
            </a:r>
          </a:p>
          <a:p>
            <a:pPr lvl="1"/>
            <a:r>
              <a:rPr lang="en-US" dirty="0"/>
              <a:t>Updating rows in tables (</a:t>
            </a:r>
            <a:r>
              <a:rPr lang="en-US" dirty="0">
                <a:hlinkClick r:id="rId3"/>
              </a:rPr>
              <a:t>DELETE</a:t>
            </a:r>
            <a:r>
              <a:rPr lang="en-US" dirty="0"/>
              <a:t> , </a:t>
            </a:r>
            <a:r>
              <a:rPr lang="en-US" dirty="0">
                <a:hlinkClick r:id="rId4"/>
              </a:rPr>
              <a:t>INSERT</a:t>
            </a:r>
            <a:r>
              <a:rPr lang="en-US" dirty="0"/>
              <a:t> , </a:t>
            </a:r>
            <a:r>
              <a:rPr lang="en-US" dirty="0">
                <a:hlinkClick r:id="rId5"/>
              </a:rPr>
              <a:t>UPDATE</a:t>
            </a:r>
            <a:r>
              <a:rPr lang="en-US" dirty="0"/>
              <a:t>).</a:t>
            </a:r>
          </a:p>
          <a:p>
            <a:pPr lvl="1"/>
            <a:r>
              <a:rPr lang="en-US" dirty="0"/>
              <a:t>Loading data into tables (</a:t>
            </a:r>
            <a:r>
              <a:rPr lang="en-US" dirty="0">
                <a:hlinkClick r:id="rId6"/>
              </a:rPr>
              <a:t>COPY INTO &lt;table&gt;</a:t>
            </a:r>
            <a:r>
              <a:rPr lang="en-US" dirty="0"/>
              <a:t>).</a:t>
            </a:r>
          </a:p>
          <a:p>
            <a:pPr lvl="1"/>
            <a:r>
              <a:rPr lang="en-US" dirty="0"/>
              <a:t>Unloading data from tables (</a:t>
            </a:r>
            <a:r>
              <a:rPr lang="en-US" dirty="0">
                <a:hlinkClick r:id="rId7"/>
              </a:rPr>
              <a:t>COPY INTO &lt;location&gt;</a:t>
            </a:r>
            <a:r>
              <a:rPr lang="en-US" dirty="0"/>
              <a:t>).</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4</a:t>
            </a:fld>
            <a:endParaRPr lang="en-US"/>
          </a:p>
        </p:txBody>
      </p:sp>
      <p:pic>
        <p:nvPicPr>
          <p:cNvPr id="7" name="Picture 6">
            <a:extLst>
              <a:ext uri="{FF2B5EF4-FFF2-40B4-BE49-F238E27FC236}">
                <a16:creationId xmlns:a16="http://schemas.microsoft.com/office/drawing/2014/main" id="{D5CA9273-930C-344B-AC0D-34FF4AD5D8F3}"/>
              </a:ext>
            </a:extLst>
          </p:cNvPr>
          <p:cNvPicPr>
            <a:picLocks noChangeAspect="1"/>
          </p:cNvPicPr>
          <p:nvPr/>
        </p:nvPicPr>
        <p:blipFill>
          <a:blip r:embed="rId8"/>
          <a:stretch>
            <a:fillRect/>
          </a:stretch>
        </p:blipFill>
        <p:spPr>
          <a:xfrm>
            <a:off x="8681480" y="4352864"/>
            <a:ext cx="3133824" cy="1674095"/>
          </a:xfrm>
          <a:prstGeom prst="rect">
            <a:avLst/>
          </a:prstGeom>
        </p:spPr>
      </p:pic>
    </p:spTree>
    <p:extLst>
      <p:ext uri="{BB962C8B-B14F-4D97-AF65-F5344CB8AC3E}">
        <p14:creationId xmlns:p14="http://schemas.microsoft.com/office/powerpoint/2010/main" val="1719928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Virtual Warehouses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Warehouses are required for queries, as well as all DML operations, including loading data into tables. </a:t>
            </a:r>
          </a:p>
          <a:p>
            <a:r>
              <a:rPr lang="en-US" dirty="0"/>
              <a:t>A warehouse is defined by its size, as well as the other properties that can be set to help control and automate warehouse activity.</a:t>
            </a:r>
          </a:p>
          <a:p>
            <a:pPr marL="76200" indent="0">
              <a:buNone/>
            </a:pPr>
            <a:br>
              <a:rPr lang="en-US" dirty="0"/>
            </a:b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5</a:t>
            </a:fld>
            <a:endParaRPr lang="en-US"/>
          </a:p>
        </p:txBody>
      </p:sp>
      <p:pic>
        <p:nvPicPr>
          <p:cNvPr id="7" name="Picture 6">
            <a:extLst>
              <a:ext uri="{FF2B5EF4-FFF2-40B4-BE49-F238E27FC236}">
                <a16:creationId xmlns:a16="http://schemas.microsoft.com/office/drawing/2014/main" id="{D5CA9273-930C-344B-AC0D-34FF4AD5D8F3}"/>
              </a:ext>
            </a:extLst>
          </p:cNvPr>
          <p:cNvPicPr>
            <a:picLocks noChangeAspect="1"/>
          </p:cNvPicPr>
          <p:nvPr/>
        </p:nvPicPr>
        <p:blipFill>
          <a:blip r:embed="rId2"/>
          <a:stretch>
            <a:fillRect/>
          </a:stretch>
        </p:blipFill>
        <p:spPr>
          <a:xfrm>
            <a:off x="4418399" y="3853520"/>
            <a:ext cx="3133824" cy="1674095"/>
          </a:xfrm>
          <a:prstGeom prst="rect">
            <a:avLst/>
          </a:prstGeom>
        </p:spPr>
      </p:pic>
    </p:spTree>
    <p:extLst>
      <p:ext uri="{BB962C8B-B14F-4D97-AF65-F5344CB8AC3E}">
        <p14:creationId xmlns:p14="http://schemas.microsoft.com/office/powerpoint/2010/main" val="3706164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Auto Suspension and Resumption</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A warehouse can be set to automatically resume or suspend, based on activity:</a:t>
            </a:r>
          </a:p>
          <a:p>
            <a:pPr lvl="1"/>
            <a:r>
              <a:rPr lang="en-US" dirty="0"/>
              <a:t>By default, auto-suspend is enabled. Snowflake automatically suspends the warehouse if it is inactive for the specified period of time.</a:t>
            </a:r>
          </a:p>
          <a:p>
            <a:pPr lvl="1"/>
            <a:r>
              <a:rPr lang="en-US" dirty="0"/>
              <a:t>By default, auto-resume is enabled. Snowflake automatically resumes the warehouse when any statement that requires a warehouse is submitted </a:t>
            </a:r>
            <a:r>
              <a:rPr lang="en-US" b="1" i="1" dirty="0"/>
              <a:t>and</a:t>
            </a:r>
            <a:r>
              <a:rPr lang="en-US" dirty="0"/>
              <a:t> the warehouse is the current warehouse for the session.</a:t>
            </a:r>
          </a:p>
          <a:p>
            <a:pPr marL="76200" indent="0">
              <a:buNone/>
            </a:pPr>
            <a:br>
              <a:rPr lang="en-US" dirty="0"/>
            </a:b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6</a:t>
            </a:fld>
            <a:endParaRPr lang="en-US"/>
          </a:p>
        </p:txBody>
      </p:sp>
      <p:pic>
        <p:nvPicPr>
          <p:cNvPr id="7" name="Picture 6">
            <a:extLst>
              <a:ext uri="{FF2B5EF4-FFF2-40B4-BE49-F238E27FC236}">
                <a16:creationId xmlns:a16="http://schemas.microsoft.com/office/drawing/2014/main" id="{D5CA9273-930C-344B-AC0D-34FF4AD5D8F3}"/>
              </a:ext>
            </a:extLst>
          </p:cNvPr>
          <p:cNvPicPr>
            <a:picLocks noChangeAspect="1"/>
          </p:cNvPicPr>
          <p:nvPr/>
        </p:nvPicPr>
        <p:blipFill>
          <a:blip r:embed="rId2"/>
          <a:stretch>
            <a:fillRect/>
          </a:stretch>
        </p:blipFill>
        <p:spPr>
          <a:xfrm>
            <a:off x="4356615" y="4310720"/>
            <a:ext cx="3133824" cy="1674095"/>
          </a:xfrm>
          <a:prstGeom prst="rect">
            <a:avLst/>
          </a:prstGeom>
        </p:spPr>
      </p:pic>
    </p:spTree>
    <p:extLst>
      <p:ext uri="{BB962C8B-B14F-4D97-AF65-F5344CB8AC3E}">
        <p14:creationId xmlns:p14="http://schemas.microsoft.com/office/powerpoint/2010/main" val="37718744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Query Processing and Concurrency</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The number of queries that a warehouse can concurrently process is determined by the size and complexity of each query. </a:t>
            </a:r>
          </a:p>
          <a:p>
            <a:r>
              <a:rPr lang="en-US" dirty="0"/>
              <a:t>As queries are submitted, the warehouse calculates and reserves the compute resources needed to process each query. </a:t>
            </a:r>
          </a:p>
          <a:p>
            <a:r>
              <a:rPr lang="en-US" dirty="0"/>
              <a:t>If the warehouse does not have enough remaining resources to process a query, the query is queued, pending resources that become available as other running queries complete.</a:t>
            </a:r>
            <a:br>
              <a:rPr lang="en-US" dirty="0"/>
            </a:b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7</a:t>
            </a:fld>
            <a:endParaRPr lang="en-US"/>
          </a:p>
        </p:txBody>
      </p:sp>
      <p:pic>
        <p:nvPicPr>
          <p:cNvPr id="7" name="Picture 6">
            <a:extLst>
              <a:ext uri="{FF2B5EF4-FFF2-40B4-BE49-F238E27FC236}">
                <a16:creationId xmlns:a16="http://schemas.microsoft.com/office/drawing/2014/main" id="{D5CA9273-930C-344B-AC0D-34FF4AD5D8F3}"/>
              </a:ext>
            </a:extLst>
          </p:cNvPr>
          <p:cNvPicPr>
            <a:picLocks noChangeAspect="1"/>
          </p:cNvPicPr>
          <p:nvPr/>
        </p:nvPicPr>
        <p:blipFill>
          <a:blip r:embed="rId2"/>
          <a:stretch>
            <a:fillRect/>
          </a:stretch>
        </p:blipFill>
        <p:spPr>
          <a:xfrm>
            <a:off x="4356615" y="4310720"/>
            <a:ext cx="3133824" cy="1674095"/>
          </a:xfrm>
          <a:prstGeom prst="rect">
            <a:avLst/>
          </a:prstGeom>
        </p:spPr>
      </p:pic>
    </p:spTree>
    <p:extLst>
      <p:ext uri="{BB962C8B-B14F-4D97-AF65-F5344CB8AC3E}">
        <p14:creationId xmlns:p14="http://schemas.microsoft.com/office/powerpoint/2010/main" val="1843460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r>
              <a:rPr lang="en-US" dirty="0"/>
              <a:t>Warehouse Usage in Sessions</a:t>
            </a:r>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When a session is initiated in Snowflake, the session does not, by default, have a warehouse associated with it. </a:t>
            </a:r>
          </a:p>
          <a:p>
            <a:r>
              <a:rPr lang="en-US" dirty="0"/>
              <a:t>Until a session has a warehouse associated with it, queries cannot be submitted within the session.</a:t>
            </a:r>
            <a:br>
              <a:rPr lang="en-US" dirty="0"/>
            </a:b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8</a:t>
            </a:fld>
            <a:endParaRPr lang="en-US"/>
          </a:p>
        </p:txBody>
      </p:sp>
      <p:pic>
        <p:nvPicPr>
          <p:cNvPr id="7" name="Picture 6">
            <a:extLst>
              <a:ext uri="{FF2B5EF4-FFF2-40B4-BE49-F238E27FC236}">
                <a16:creationId xmlns:a16="http://schemas.microsoft.com/office/drawing/2014/main" id="{D5CA9273-930C-344B-AC0D-34FF4AD5D8F3}"/>
              </a:ext>
            </a:extLst>
          </p:cNvPr>
          <p:cNvPicPr>
            <a:picLocks noChangeAspect="1"/>
          </p:cNvPicPr>
          <p:nvPr/>
        </p:nvPicPr>
        <p:blipFill>
          <a:blip r:embed="rId2"/>
          <a:stretch>
            <a:fillRect/>
          </a:stretch>
        </p:blipFill>
        <p:spPr>
          <a:xfrm>
            <a:off x="4356615" y="4310720"/>
            <a:ext cx="3133824" cy="1674095"/>
          </a:xfrm>
          <a:prstGeom prst="rect">
            <a:avLst/>
          </a:prstGeom>
        </p:spPr>
      </p:pic>
    </p:spTree>
    <p:extLst>
      <p:ext uri="{BB962C8B-B14F-4D97-AF65-F5344CB8AC3E}">
        <p14:creationId xmlns:p14="http://schemas.microsoft.com/office/powerpoint/2010/main" val="34539701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CF34B-346E-B342-9898-D445666FCDA1}"/>
              </a:ext>
            </a:extLst>
          </p:cNvPr>
          <p:cNvSpPr>
            <a:spLocks noGrp="1"/>
          </p:cNvSpPr>
          <p:nvPr>
            <p:ph type="title"/>
          </p:nvPr>
        </p:nvSpPr>
        <p:spPr/>
        <p:txBody>
          <a:bodyPr/>
          <a:lstStyle/>
          <a:p>
            <a:br>
              <a:rPr lang="en-US" dirty="0"/>
            </a:br>
            <a:br>
              <a:rPr lang="en-US" dirty="0"/>
            </a:br>
            <a:r>
              <a:rPr lang="en-US" dirty="0"/>
              <a:t>Default Warehouse for Users</a:t>
            </a:r>
            <a:br>
              <a:rPr lang="en-US" dirty="0"/>
            </a:br>
            <a:br>
              <a:rPr lang="en-US" dirty="0"/>
            </a:br>
            <a:endParaRPr lang="en-US" dirty="0"/>
          </a:p>
        </p:txBody>
      </p:sp>
      <p:sp>
        <p:nvSpPr>
          <p:cNvPr id="3" name="Text Placeholder 2">
            <a:extLst>
              <a:ext uri="{FF2B5EF4-FFF2-40B4-BE49-F238E27FC236}">
                <a16:creationId xmlns:a16="http://schemas.microsoft.com/office/drawing/2014/main" id="{74B81512-13E5-2E40-B88B-3E40D7772D63}"/>
              </a:ext>
            </a:extLst>
          </p:cNvPr>
          <p:cNvSpPr>
            <a:spLocks noGrp="1"/>
          </p:cNvSpPr>
          <p:nvPr>
            <p:ph type="body" idx="1"/>
          </p:nvPr>
        </p:nvSpPr>
        <p:spPr/>
        <p:txBody>
          <a:bodyPr/>
          <a:lstStyle/>
          <a:p>
            <a:r>
              <a:rPr lang="en-US" dirty="0"/>
              <a:t>To facilitate querying immediately after a session is initiated, Snowflake supports specifying a default warehouse for each individual user. The default warehouse for a user is used as the warehouse for all sessions initiated by the user.</a:t>
            </a:r>
          </a:p>
          <a:p>
            <a:r>
              <a:rPr lang="en-US" dirty="0"/>
              <a:t>A default warehouse can be specified when creating or modifying the user, either through the web interface or using </a:t>
            </a:r>
            <a:r>
              <a:rPr lang="en-US" dirty="0">
                <a:hlinkClick r:id="rId2"/>
              </a:rPr>
              <a:t>CREATE USER</a:t>
            </a:r>
            <a:r>
              <a:rPr lang="en-US" dirty="0"/>
              <a:t>/</a:t>
            </a:r>
            <a:r>
              <a:rPr lang="en-US" dirty="0">
                <a:hlinkClick r:id="rId3"/>
              </a:rPr>
              <a:t>ALTER USER</a:t>
            </a:r>
            <a:r>
              <a:rPr lang="en-US" dirty="0"/>
              <a:t>.</a:t>
            </a:r>
          </a:p>
          <a:p>
            <a:pPr marL="76200" indent="0">
              <a:buNone/>
            </a:pPr>
            <a:br>
              <a:rPr lang="en-US" dirty="0"/>
            </a:br>
            <a:endParaRPr lang="en-US" b="1" i="1" dirty="0"/>
          </a:p>
        </p:txBody>
      </p:sp>
      <p:sp>
        <p:nvSpPr>
          <p:cNvPr id="4" name="Slide Number Placeholder 3">
            <a:extLst>
              <a:ext uri="{FF2B5EF4-FFF2-40B4-BE49-F238E27FC236}">
                <a16:creationId xmlns:a16="http://schemas.microsoft.com/office/drawing/2014/main" id="{2B1D6014-3DCC-084F-9E74-6BC69933989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US" smtClean="0"/>
              <a:t>9</a:t>
            </a:fld>
            <a:endParaRPr lang="en-US"/>
          </a:p>
        </p:txBody>
      </p:sp>
      <p:pic>
        <p:nvPicPr>
          <p:cNvPr id="7" name="Picture 6">
            <a:extLst>
              <a:ext uri="{FF2B5EF4-FFF2-40B4-BE49-F238E27FC236}">
                <a16:creationId xmlns:a16="http://schemas.microsoft.com/office/drawing/2014/main" id="{D5CA9273-930C-344B-AC0D-34FF4AD5D8F3}"/>
              </a:ext>
            </a:extLst>
          </p:cNvPr>
          <p:cNvPicPr>
            <a:picLocks noChangeAspect="1"/>
          </p:cNvPicPr>
          <p:nvPr/>
        </p:nvPicPr>
        <p:blipFill>
          <a:blip r:embed="rId4"/>
          <a:stretch>
            <a:fillRect/>
          </a:stretch>
        </p:blipFill>
        <p:spPr>
          <a:xfrm>
            <a:off x="4356615" y="4310720"/>
            <a:ext cx="3133824" cy="1674095"/>
          </a:xfrm>
          <a:prstGeom prst="rect">
            <a:avLst/>
          </a:prstGeom>
        </p:spPr>
      </p:pic>
    </p:spTree>
    <p:extLst>
      <p:ext uri="{BB962C8B-B14F-4D97-AF65-F5344CB8AC3E}">
        <p14:creationId xmlns:p14="http://schemas.microsoft.com/office/powerpoint/2010/main" val="4061171660"/>
      </p:ext>
    </p:extLst>
  </p:cSld>
  <p:clrMapOvr>
    <a:masterClrMapping/>
  </p:clrMapOvr>
</p:sld>
</file>

<file path=ppt/theme/theme1.xml><?xml version="1.0" encoding="utf-8"?>
<a:theme xmlns:a="http://schemas.openxmlformats.org/drawingml/2006/main" name="DI Templat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1590</TotalTime>
  <Words>1106</Words>
  <Application>Microsoft Macintosh PowerPoint</Application>
  <PresentationFormat>Widescreen</PresentationFormat>
  <Paragraphs>131</Paragraphs>
  <Slides>25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Helvetica Neue Light</vt:lpstr>
      <vt:lpstr>Calibri</vt:lpstr>
      <vt:lpstr>DI Template</vt:lpstr>
      <vt:lpstr>PowerPoint Presentation</vt:lpstr>
      <vt:lpstr>General Snowflake Hierarchy</vt:lpstr>
      <vt:lpstr>Overall Architecture</vt:lpstr>
      <vt:lpstr>Virtual Warehouses</vt:lpstr>
      <vt:lpstr>Virtual Warehouses</vt:lpstr>
      <vt:lpstr>Auto Suspension and Resumption</vt:lpstr>
      <vt:lpstr>Query Processing and Concurrency</vt:lpstr>
      <vt:lpstr>Warehouse Usage in Sessions</vt:lpstr>
      <vt:lpstr>  Default Warehouse for Users  </vt:lpstr>
      <vt:lpstr>  Summary of Warehouses  </vt:lpstr>
      <vt:lpstr>Users and Privileges</vt:lpstr>
      <vt:lpstr>A quick word on users/privileges</vt:lpstr>
      <vt:lpstr>Snowflake ROLES</vt:lpstr>
      <vt:lpstr>Privileges</vt:lpstr>
      <vt:lpstr>Privileges and ROLES</vt:lpstr>
      <vt:lpstr>Snowflake ROLES</vt:lpstr>
      <vt:lpstr>Snowflake ROLES</vt:lpstr>
      <vt:lpstr>Snowflake ROLES</vt:lpstr>
      <vt:lpstr>Snowflake ROLES</vt:lpstr>
      <vt:lpstr>Snowflake ROLES</vt:lpstr>
      <vt:lpstr>Snowflake ROLES</vt:lpstr>
      <vt:lpstr>Snowflake ROLES</vt:lpstr>
      <vt:lpstr>Snowflake ROLES</vt:lpstr>
      <vt:lpstr>Pause and jump to LAB 02</vt:lpstr>
      <vt:lpstr>Confused? ASK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cp:lastModifiedBy>fernincornwall@gmail.com</cp:lastModifiedBy>
  <cp:revision>34</cp:revision>
  <dcterms:modified xsi:type="dcterms:W3CDTF">2020-05-19T16:39:27Z</dcterms:modified>
</cp:coreProperties>
</file>